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slide" Target="slides/slide20.xml"/><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sinforeview.hks.harvard.edu/article/the-weaponization-of-web-archives-data-craft-and-covid-19-publics/"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phonedude/cs895-f20/blob/master/assignments/reid/week-09-presentation/Presentation_2_Data_Craft_The_Manipulation_of_Social_Media_Metadata.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ba9b3c2cb_0_2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https://misinforeview.hks.harvard.edu/article/the-weaponization-of-web-archives-data-craft-and-covid-19-publics/</a:t>
            </a:r>
            <a:endParaRPr/>
          </a:p>
          <a:p>
            <a:pPr indent="0" lvl="0" marL="0" rtl="0" algn="l">
              <a:spcBef>
                <a:spcPts val="0"/>
              </a:spcBef>
              <a:spcAft>
                <a:spcPts val="0"/>
              </a:spcAft>
              <a:buNone/>
            </a:pPr>
            <a:r>
              <a:t/>
            </a:r>
            <a:endParaRPr/>
          </a:p>
        </p:txBody>
      </p:sp>
      <p:sp>
        <p:nvSpPr>
          <p:cNvPr id="109" name="Google Shape;109;g9ba9b3c2cb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d01e248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d01e248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d01e2485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d01e2485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t/>
            </a:r>
            <a:endParaRPr>
              <a:solidFill>
                <a:srgbClr val="14496F"/>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01e2485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01e2485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http://themillenniumreport.com/2020/03/coronavirus-hoax-fake-virus-pandemic-fabricated-to-cover-up-global-outbreak-of-5g-syndrome/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d01e2485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d01e2485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d01e2485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ad01e248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307ea685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307ea685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d01e2485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d01e2485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01e248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01e248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307ea685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307ea685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d01e24858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d01e24858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307ea685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307ea685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d3646c6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d3646c6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307ea685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307ea685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d3646c6c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d3646c6c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https://www.reddit.com/r/Conservative/comments/58wqig/how_the_clinton_foundation_schemed_with_big/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d3646c6c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d3646c6c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https://www.reddit.com/r/Coronavirus/comments/g08rqu/21_million_chinese_died_of_coronavirus_us/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307ea685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307ea685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https://github.com/phonedude/cs895-f20/blob/master/assignments/reid/week-09-presentation/Presentation_2_Data_Craft_The_Manipulation_of_Social_Media_Metadata.pdf</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d01e248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d01e248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d01e24858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d01e24858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d01e2485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d01e2485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6" name="Shape 16"/>
        <p:cNvGrpSpPr/>
        <p:nvPr/>
      </p:nvGrpSpPr>
      <p:grpSpPr>
        <a:xfrm>
          <a:off x="0" y="0"/>
          <a:ext cx="0" cy="0"/>
          <a:chOff x="0" y="0"/>
          <a:chExt cx="0" cy="0"/>
        </a:xfrm>
      </p:grpSpPr>
      <p:sp>
        <p:nvSpPr>
          <p:cNvPr id="17" name="Google Shape;17;p2"/>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8" name="Google Shape;18;p2"/>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 name="Google Shape;19;p2"/>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 name="Google Shape;20;p2"/>
          <p:cNvSpPr/>
          <p:nvPr/>
        </p:nvSpPr>
        <p:spPr>
          <a:xfrm>
            <a:off x="3851910" y="950797"/>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21" name="Google Shape;21;p2"/>
          <p:cNvGrpSpPr/>
          <p:nvPr/>
        </p:nvGrpSpPr>
        <p:grpSpPr>
          <a:xfrm>
            <a:off x="3937635" y="950797"/>
            <a:ext cx="1268775" cy="461951"/>
            <a:chOff x="5250180" y="1267730"/>
            <a:chExt cx="1691700" cy="615934"/>
          </a:xfrm>
        </p:grpSpPr>
        <p:cxnSp>
          <p:nvCxnSpPr>
            <p:cNvPr id="22" name="Google Shape;22;p2"/>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3" name="Google Shape;23;p2"/>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24" name="Google Shape;24;p2"/>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25" name="Google Shape;25;p2"/>
          <p:cNvSpPr txBox="1"/>
          <p:nvPr>
            <p:ph type="ctrTitle"/>
          </p:nvPr>
        </p:nvSpPr>
        <p:spPr>
          <a:xfrm>
            <a:off x="1221827" y="1683623"/>
            <a:ext cx="6700200" cy="1827900"/>
          </a:xfrm>
          <a:prstGeom prst="rect">
            <a:avLst/>
          </a:prstGeom>
          <a:noFill/>
          <a:ln>
            <a:noFill/>
          </a:ln>
        </p:spPr>
        <p:txBody>
          <a:bodyPr anchorCtr="0" anchor="ctr" bIns="34275" lIns="68575" spcFirstLastPara="1" rIns="68575" wrap="square" tIns="34275">
            <a:noAutofit/>
          </a:bodyPr>
          <a:lstStyle>
            <a:lvl1pPr lvl="0" rtl="0" algn="ctr">
              <a:lnSpc>
                <a:spcPct val="83000"/>
              </a:lnSpc>
              <a:spcBef>
                <a:spcPts val="0"/>
              </a:spcBef>
              <a:spcAft>
                <a:spcPts val="0"/>
              </a:spcAft>
              <a:buClr>
                <a:srgbClr val="1B699F"/>
              </a:buClr>
              <a:buSzPts val="5100"/>
              <a:buFont typeface="Avenir"/>
              <a:buNone/>
              <a:defRPr b="0" sz="5100" cap="none">
                <a:solidFill>
                  <a:srgbClr val="1B699F"/>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 name="Google Shape;26;p2"/>
          <p:cNvSpPr txBox="1"/>
          <p:nvPr>
            <p:ph idx="1" type="subTitle"/>
          </p:nvPr>
        </p:nvSpPr>
        <p:spPr>
          <a:xfrm>
            <a:off x="1221826" y="3511547"/>
            <a:ext cx="6702600" cy="342900"/>
          </a:xfrm>
          <a:prstGeom prst="rect">
            <a:avLst/>
          </a:prstGeom>
          <a:noFill/>
          <a:ln>
            <a:noFill/>
          </a:ln>
        </p:spPr>
        <p:txBody>
          <a:bodyPr anchorCtr="0" anchor="t" bIns="34275" lIns="68575" spcFirstLastPara="1" rIns="68575" wrap="square" tIns="34275">
            <a:noAutofit/>
          </a:bodyPr>
          <a:lstStyle>
            <a:lvl1pPr lvl="0" rtl="0" algn="ctr">
              <a:lnSpc>
                <a:spcPct val="110000"/>
              </a:lnSpc>
              <a:spcBef>
                <a:spcPts val="0"/>
              </a:spcBef>
              <a:spcAft>
                <a:spcPts val="0"/>
              </a:spcAft>
              <a:buSzPts val="1400"/>
              <a:buNone/>
              <a:defRPr sz="1400">
                <a:solidFill>
                  <a:srgbClr val="15537E"/>
                </a:solidFill>
              </a:defRPr>
            </a:lvl1pPr>
            <a:lvl2pPr lvl="1" rtl="0" algn="ctr">
              <a:lnSpc>
                <a:spcPct val="100000"/>
              </a:lnSpc>
              <a:spcBef>
                <a:spcPts val="400"/>
              </a:spcBef>
              <a:spcAft>
                <a:spcPts val="0"/>
              </a:spcAft>
              <a:buSzPts val="1200"/>
              <a:buNone/>
              <a:defRPr sz="1200"/>
            </a:lvl2pPr>
            <a:lvl3pPr lvl="2" rtl="0" algn="ctr">
              <a:lnSpc>
                <a:spcPct val="100000"/>
              </a:lnSpc>
              <a:spcBef>
                <a:spcPts val="400"/>
              </a:spcBef>
              <a:spcAft>
                <a:spcPts val="0"/>
              </a:spcAft>
              <a:buSzPts val="1200"/>
              <a:buNone/>
              <a:defRPr sz="1200"/>
            </a:lvl3pPr>
            <a:lvl4pPr lvl="3" rtl="0" algn="ctr">
              <a:lnSpc>
                <a:spcPct val="100000"/>
              </a:lnSpc>
              <a:spcBef>
                <a:spcPts val="400"/>
              </a:spcBef>
              <a:spcAft>
                <a:spcPts val="0"/>
              </a:spcAft>
              <a:buSzPts val="1200"/>
              <a:buNone/>
              <a:defRPr sz="1200"/>
            </a:lvl4pPr>
            <a:lvl5pPr lvl="4" rtl="0" algn="ctr">
              <a:lnSpc>
                <a:spcPct val="100000"/>
              </a:lnSpc>
              <a:spcBef>
                <a:spcPts val="400"/>
              </a:spcBef>
              <a:spcAft>
                <a:spcPts val="0"/>
              </a:spcAft>
              <a:buSzPts val="1200"/>
              <a:buNone/>
              <a:defRPr sz="1200"/>
            </a:lvl5pPr>
            <a:lvl6pPr lvl="5" rtl="0" algn="ctr">
              <a:lnSpc>
                <a:spcPct val="100000"/>
              </a:lnSpc>
              <a:spcBef>
                <a:spcPts val="400"/>
              </a:spcBef>
              <a:spcAft>
                <a:spcPts val="0"/>
              </a:spcAft>
              <a:buSzPts val="1200"/>
              <a:buNone/>
              <a:defRPr sz="1200"/>
            </a:lvl6pPr>
            <a:lvl7pPr lvl="6" rtl="0" algn="ctr">
              <a:lnSpc>
                <a:spcPct val="100000"/>
              </a:lnSpc>
              <a:spcBef>
                <a:spcPts val="400"/>
              </a:spcBef>
              <a:spcAft>
                <a:spcPts val="0"/>
              </a:spcAft>
              <a:buSzPts val="1200"/>
              <a:buNone/>
              <a:defRPr sz="1200"/>
            </a:lvl7pPr>
            <a:lvl8pPr lvl="7" rtl="0" algn="ctr">
              <a:lnSpc>
                <a:spcPct val="100000"/>
              </a:lnSpc>
              <a:spcBef>
                <a:spcPts val="400"/>
              </a:spcBef>
              <a:spcAft>
                <a:spcPts val="0"/>
              </a:spcAft>
              <a:buSzPts val="1200"/>
              <a:buNone/>
              <a:defRPr sz="1200"/>
            </a:lvl8pPr>
            <a:lvl9pPr lvl="8" rtl="0" algn="ctr">
              <a:lnSpc>
                <a:spcPct val="100000"/>
              </a:lnSpc>
              <a:spcBef>
                <a:spcPts val="400"/>
              </a:spcBef>
              <a:spcAft>
                <a:spcPts val="0"/>
              </a:spcAft>
              <a:buSzPts val="1200"/>
              <a:buNone/>
              <a:defRPr sz="1200"/>
            </a:lvl9pPr>
          </a:lstStyle>
          <a:p/>
        </p:txBody>
      </p:sp>
      <p:sp>
        <p:nvSpPr>
          <p:cNvPr id="27" name="Google Shape;27;p2"/>
          <p:cNvSpPr txBox="1"/>
          <p:nvPr>
            <p:ph idx="10" type="dt"/>
          </p:nvPr>
        </p:nvSpPr>
        <p:spPr>
          <a:xfrm>
            <a:off x="3989070" y="1005942"/>
            <a:ext cx="1165800" cy="363900"/>
          </a:xfrm>
          <a:prstGeom prst="rect">
            <a:avLst/>
          </a:prstGeom>
          <a:noFill/>
          <a:ln>
            <a:noFill/>
          </a:ln>
        </p:spPr>
        <p:txBody>
          <a:bodyPr anchorCtr="0" anchor="b" bIns="34275" lIns="68575" spcFirstLastPara="1" rIns="68575" wrap="square" tIns="34275">
            <a:noAutofit/>
          </a:bodyPr>
          <a:lstStyle>
            <a:lvl1pPr lvl="0" rtl="0" algn="ctr">
              <a:spcBef>
                <a:spcPts val="0"/>
              </a:spcBef>
              <a:spcAft>
                <a:spcPts val="0"/>
              </a:spcAft>
              <a:buSzPts val="1100"/>
              <a:buNone/>
              <a:defRPr sz="1000">
                <a:solidFill>
                  <a:srgbClr val="FFFFFF"/>
                </a:solidFill>
                <a:latin typeface="Avenir"/>
                <a:ea typeface="Avenir"/>
                <a:cs typeface="Avenir"/>
                <a:sym typeface="Avenir"/>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 name="Google Shape;28;p2"/>
          <p:cNvSpPr txBox="1"/>
          <p:nvPr>
            <p:ph idx="11" type="ftr"/>
          </p:nvPr>
        </p:nvSpPr>
        <p:spPr>
          <a:xfrm>
            <a:off x="1221825" y="3883056"/>
            <a:ext cx="4297800" cy="171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solidFill>
                  <a:srgbClr val="1B699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9" name="Google Shape;29;p2"/>
          <p:cNvSpPr txBox="1"/>
          <p:nvPr>
            <p:ph idx="12" type="sldNum"/>
          </p:nvPr>
        </p:nvSpPr>
        <p:spPr>
          <a:xfrm>
            <a:off x="6455190" y="3883056"/>
            <a:ext cx="1467000" cy="1716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b="0" i="0" sz="600" u="none" cap="none" strike="noStrike">
                <a:solidFill>
                  <a:srgbClr val="1B699F"/>
                </a:solidFill>
                <a:latin typeface="Avenir"/>
                <a:ea typeface="Avenir"/>
                <a:cs typeface="Avenir"/>
                <a:sym typeface="Avenir"/>
              </a:defRPr>
            </a:lvl1pPr>
            <a:lvl2pPr indent="0" lvl="1" marL="0" rtl="0" algn="r">
              <a:spcBef>
                <a:spcPts val="0"/>
              </a:spcBef>
              <a:buNone/>
              <a:defRPr b="0" i="0" sz="600" u="none" cap="none" strike="noStrike">
                <a:solidFill>
                  <a:srgbClr val="1B699F"/>
                </a:solidFill>
                <a:latin typeface="Avenir"/>
                <a:ea typeface="Avenir"/>
                <a:cs typeface="Avenir"/>
                <a:sym typeface="Avenir"/>
              </a:defRPr>
            </a:lvl2pPr>
            <a:lvl3pPr indent="0" lvl="2" marL="0" rtl="0" algn="r">
              <a:spcBef>
                <a:spcPts val="0"/>
              </a:spcBef>
              <a:buNone/>
              <a:defRPr b="0" i="0" sz="600" u="none" cap="none" strike="noStrike">
                <a:solidFill>
                  <a:srgbClr val="1B699F"/>
                </a:solidFill>
                <a:latin typeface="Avenir"/>
                <a:ea typeface="Avenir"/>
                <a:cs typeface="Avenir"/>
                <a:sym typeface="Avenir"/>
              </a:defRPr>
            </a:lvl3pPr>
            <a:lvl4pPr indent="0" lvl="3" marL="0" rtl="0" algn="r">
              <a:spcBef>
                <a:spcPts val="0"/>
              </a:spcBef>
              <a:buNone/>
              <a:defRPr b="0" i="0" sz="600" u="none" cap="none" strike="noStrike">
                <a:solidFill>
                  <a:srgbClr val="1B699F"/>
                </a:solidFill>
                <a:latin typeface="Avenir"/>
                <a:ea typeface="Avenir"/>
                <a:cs typeface="Avenir"/>
                <a:sym typeface="Avenir"/>
              </a:defRPr>
            </a:lvl4pPr>
            <a:lvl5pPr indent="0" lvl="4" marL="0" rtl="0" algn="r">
              <a:spcBef>
                <a:spcPts val="0"/>
              </a:spcBef>
              <a:buNone/>
              <a:defRPr b="0" i="0" sz="600" u="none" cap="none" strike="noStrike">
                <a:solidFill>
                  <a:srgbClr val="1B699F"/>
                </a:solidFill>
                <a:latin typeface="Avenir"/>
                <a:ea typeface="Avenir"/>
                <a:cs typeface="Avenir"/>
                <a:sym typeface="Avenir"/>
              </a:defRPr>
            </a:lvl5pPr>
            <a:lvl6pPr indent="0" lvl="5" marL="0" rtl="0" algn="r">
              <a:spcBef>
                <a:spcPts val="0"/>
              </a:spcBef>
              <a:buNone/>
              <a:defRPr b="0" i="0" sz="600" u="none" cap="none" strike="noStrike">
                <a:solidFill>
                  <a:srgbClr val="1B699F"/>
                </a:solidFill>
                <a:latin typeface="Avenir"/>
                <a:ea typeface="Avenir"/>
                <a:cs typeface="Avenir"/>
                <a:sym typeface="Avenir"/>
              </a:defRPr>
            </a:lvl6pPr>
            <a:lvl7pPr indent="0" lvl="6" marL="0" rtl="0" algn="r">
              <a:spcBef>
                <a:spcPts val="0"/>
              </a:spcBef>
              <a:buNone/>
              <a:defRPr b="0" i="0" sz="600" u="none" cap="none" strike="noStrike">
                <a:solidFill>
                  <a:srgbClr val="1B699F"/>
                </a:solidFill>
                <a:latin typeface="Avenir"/>
                <a:ea typeface="Avenir"/>
                <a:cs typeface="Avenir"/>
                <a:sym typeface="Avenir"/>
              </a:defRPr>
            </a:lvl7pPr>
            <a:lvl8pPr indent="0" lvl="7" marL="0" rtl="0" algn="r">
              <a:spcBef>
                <a:spcPts val="0"/>
              </a:spcBef>
              <a:buNone/>
              <a:defRPr b="0" i="0" sz="600" u="none" cap="none" strike="noStrike">
                <a:solidFill>
                  <a:srgbClr val="1B699F"/>
                </a:solidFill>
                <a:latin typeface="Avenir"/>
                <a:ea typeface="Avenir"/>
                <a:cs typeface="Avenir"/>
                <a:sym typeface="Avenir"/>
              </a:defRPr>
            </a:lvl8pPr>
            <a:lvl9pPr indent="0" lvl="8" marL="0" rtl="0" algn="r">
              <a:spcBef>
                <a:spcPts val="0"/>
              </a:spcBef>
              <a:buNone/>
              <a:defRPr b="0" i="0" sz="600" u="none" cap="none" strike="noStrike">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11"/>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11"/>
          <p:cNvSpPr txBox="1"/>
          <p:nvPr>
            <p:ph idx="1" type="body"/>
          </p:nvPr>
        </p:nvSpPr>
        <p:spPr>
          <a:xfrm rot="5400000">
            <a:off x="3128400" y="-750960"/>
            <a:ext cx="2887200" cy="75438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100000"/>
              </a:lnSpc>
              <a:spcBef>
                <a:spcPts val="400"/>
              </a:spcBef>
              <a:spcAft>
                <a:spcPts val="0"/>
              </a:spcAft>
              <a:buSzPts val="1400"/>
              <a:buChar char="◦"/>
              <a:defRPr/>
            </a:lvl6pPr>
            <a:lvl7pPr indent="-317500" lvl="6" marL="3200400" rtl="0" algn="l">
              <a:lnSpc>
                <a:spcPct val="100000"/>
              </a:lnSpc>
              <a:spcBef>
                <a:spcPts val="400"/>
              </a:spcBef>
              <a:spcAft>
                <a:spcPts val="0"/>
              </a:spcAft>
              <a:buSzPts val="1400"/>
              <a:buChar char="◦"/>
              <a:defRPr/>
            </a:lvl7pPr>
            <a:lvl8pPr indent="-317500" lvl="7" marL="3657600" rtl="0" algn="l">
              <a:lnSpc>
                <a:spcPct val="100000"/>
              </a:lnSpc>
              <a:spcBef>
                <a:spcPts val="400"/>
              </a:spcBef>
              <a:spcAft>
                <a:spcPts val="0"/>
              </a:spcAft>
              <a:buSzPts val="1400"/>
              <a:buChar char="◦"/>
              <a:defRPr/>
            </a:lvl8pPr>
            <a:lvl9pPr indent="-317500" lvl="8" marL="4114800" rtl="0" algn="l">
              <a:lnSpc>
                <a:spcPct val="100000"/>
              </a:lnSpc>
              <a:spcBef>
                <a:spcPts val="400"/>
              </a:spcBef>
              <a:spcAft>
                <a:spcPts val="0"/>
              </a:spcAft>
              <a:buSzPts val="1400"/>
              <a:buChar char="◦"/>
              <a:defRPr/>
            </a:lvl9pPr>
          </a:lstStyle>
          <a:p/>
        </p:txBody>
      </p:sp>
      <p:sp>
        <p:nvSpPr>
          <p:cNvPr id="98" name="Google Shape;98;p11"/>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1"/>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11"/>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12"/>
          <p:cNvSpPr txBox="1"/>
          <p:nvPr>
            <p:ph type="title"/>
          </p:nvPr>
        </p:nvSpPr>
        <p:spPr>
          <a:xfrm rot="5400000">
            <a:off x="5657850" y="1657200"/>
            <a:ext cx="3943200" cy="1771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12"/>
          <p:cNvSpPr txBox="1"/>
          <p:nvPr>
            <p:ph idx="1" type="body"/>
          </p:nvPr>
        </p:nvSpPr>
        <p:spPr>
          <a:xfrm rot="5400000">
            <a:off x="1686000" y="-485850"/>
            <a:ext cx="3943200" cy="60579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100000"/>
              </a:lnSpc>
              <a:spcBef>
                <a:spcPts val="400"/>
              </a:spcBef>
              <a:spcAft>
                <a:spcPts val="0"/>
              </a:spcAft>
              <a:buSzPts val="1400"/>
              <a:buChar char="◦"/>
              <a:defRPr/>
            </a:lvl6pPr>
            <a:lvl7pPr indent="-317500" lvl="6" marL="3200400" rtl="0" algn="l">
              <a:lnSpc>
                <a:spcPct val="100000"/>
              </a:lnSpc>
              <a:spcBef>
                <a:spcPts val="400"/>
              </a:spcBef>
              <a:spcAft>
                <a:spcPts val="0"/>
              </a:spcAft>
              <a:buSzPts val="1400"/>
              <a:buChar char="◦"/>
              <a:defRPr/>
            </a:lvl7pPr>
            <a:lvl8pPr indent="-317500" lvl="7" marL="3657600" rtl="0" algn="l">
              <a:lnSpc>
                <a:spcPct val="100000"/>
              </a:lnSpc>
              <a:spcBef>
                <a:spcPts val="400"/>
              </a:spcBef>
              <a:spcAft>
                <a:spcPts val="0"/>
              </a:spcAft>
              <a:buSzPts val="1400"/>
              <a:buChar char="◦"/>
              <a:defRPr/>
            </a:lvl8pPr>
            <a:lvl9pPr indent="-317500" lvl="8" marL="4114800" rtl="0" algn="l">
              <a:lnSpc>
                <a:spcPct val="100000"/>
              </a:lnSpc>
              <a:spcBef>
                <a:spcPts val="400"/>
              </a:spcBef>
              <a:spcAft>
                <a:spcPts val="0"/>
              </a:spcAft>
              <a:buSzPts val="1400"/>
              <a:buChar char="◦"/>
              <a:defRPr/>
            </a:lvl9pPr>
          </a:lstStyle>
          <a:p/>
        </p:txBody>
      </p:sp>
      <p:sp>
        <p:nvSpPr>
          <p:cNvPr id="104" name="Google Shape;104;p12"/>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5" name="Google Shape;105;p12"/>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12"/>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3"/>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 name="Google Shape;32;p3"/>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a:lvl1pPr>
            <a:lvl2pPr indent="-317500" lvl="1" marL="914400" rtl="0" algn="l">
              <a:lnSpc>
                <a:spcPct val="100000"/>
              </a:lnSpc>
              <a:spcBef>
                <a:spcPts val="400"/>
              </a:spcBef>
              <a:spcAft>
                <a:spcPts val="0"/>
              </a:spcAft>
              <a:buSzPts val="14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100000"/>
              </a:lnSpc>
              <a:spcBef>
                <a:spcPts val="400"/>
              </a:spcBef>
              <a:spcAft>
                <a:spcPts val="0"/>
              </a:spcAft>
              <a:buSzPts val="1400"/>
              <a:buChar char="◦"/>
              <a:defRPr/>
            </a:lvl6pPr>
            <a:lvl7pPr indent="-317500" lvl="6" marL="3200400" rtl="0" algn="l">
              <a:lnSpc>
                <a:spcPct val="100000"/>
              </a:lnSpc>
              <a:spcBef>
                <a:spcPts val="400"/>
              </a:spcBef>
              <a:spcAft>
                <a:spcPts val="0"/>
              </a:spcAft>
              <a:buSzPts val="1400"/>
              <a:buChar char="◦"/>
              <a:defRPr/>
            </a:lvl7pPr>
            <a:lvl8pPr indent="-317500" lvl="7" marL="3657600" rtl="0" algn="l">
              <a:lnSpc>
                <a:spcPct val="100000"/>
              </a:lnSpc>
              <a:spcBef>
                <a:spcPts val="400"/>
              </a:spcBef>
              <a:spcAft>
                <a:spcPts val="0"/>
              </a:spcAft>
              <a:buSzPts val="1400"/>
              <a:buChar char="◦"/>
              <a:defRPr/>
            </a:lvl8pPr>
            <a:lvl9pPr indent="-317500" lvl="8" marL="4114800" rtl="0" algn="l">
              <a:lnSpc>
                <a:spcPct val="100000"/>
              </a:lnSpc>
              <a:spcBef>
                <a:spcPts val="400"/>
              </a:spcBef>
              <a:spcAft>
                <a:spcPts val="0"/>
              </a:spcAft>
              <a:buSzPts val="1400"/>
              <a:buChar char="◦"/>
              <a:defRPr/>
            </a:lvl9pPr>
          </a:lstStyle>
          <a:p/>
        </p:txBody>
      </p:sp>
      <p:sp>
        <p:nvSpPr>
          <p:cNvPr id="33" name="Google Shape;33;p3"/>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4" name="Google Shape;34;p3"/>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 name="Google Shape;35;p3"/>
          <p:cNvSpPr txBox="1"/>
          <p:nvPr>
            <p:ph idx="12" type="sldNum"/>
          </p:nvPr>
        </p:nvSpPr>
        <p:spPr>
          <a:xfrm>
            <a:off x="7984875" y="4393623"/>
            <a:ext cx="816000" cy="4068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sz="1000"/>
            </a:lvl1pPr>
            <a:lvl2pPr indent="0" lvl="1" marL="0" rtl="0" algn="r">
              <a:spcBef>
                <a:spcPts val="0"/>
              </a:spcBef>
              <a:buNone/>
              <a:defRPr sz="1000"/>
            </a:lvl2pPr>
            <a:lvl3pPr indent="0" lvl="2" marL="0" rtl="0" algn="r">
              <a:spcBef>
                <a:spcPts val="0"/>
              </a:spcBef>
              <a:buNone/>
              <a:defRPr sz="1000"/>
            </a:lvl3pPr>
            <a:lvl4pPr indent="0" lvl="3" marL="0" rtl="0" algn="r">
              <a:spcBef>
                <a:spcPts val="0"/>
              </a:spcBef>
              <a:buNone/>
              <a:defRPr sz="1000"/>
            </a:lvl4pPr>
            <a:lvl5pPr indent="0" lvl="4" marL="0" rtl="0" algn="r">
              <a:spcBef>
                <a:spcPts val="0"/>
              </a:spcBef>
              <a:buNone/>
              <a:defRPr sz="1000"/>
            </a:lvl5pPr>
            <a:lvl6pPr indent="0" lvl="5" marL="0" rtl="0" algn="r">
              <a:spcBef>
                <a:spcPts val="0"/>
              </a:spcBef>
              <a:buNone/>
              <a:defRPr sz="1000"/>
            </a:lvl6pPr>
            <a:lvl7pPr indent="0" lvl="6" marL="0" rtl="0" algn="r">
              <a:spcBef>
                <a:spcPts val="0"/>
              </a:spcBef>
              <a:buNone/>
              <a:defRPr sz="1000"/>
            </a:lvl7pPr>
            <a:lvl8pPr indent="0" lvl="7" marL="0" rtl="0" algn="r">
              <a:spcBef>
                <a:spcPts val="0"/>
              </a:spcBef>
              <a:buNone/>
              <a:defRPr sz="1000"/>
            </a:lvl8pPr>
            <a:lvl9pPr indent="0" lvl="8" marL="0" rtl="0" algn="r">
              <a:spcBef>
                <a:spcPts val="0"/>
              </a:spcBef>
              <a:buNone/>
              <a:defRPr sz="10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6" name="Shape 36"/>
        <p:cNvGrpSpPr/>
        <p:nvPr/>
      </p:nvGrpSpPr>
      <p:grpSpPr>
        <a:xfrm>
          <a:off x="0" y="0"/>
          <a:ext cx="0" cy="0"/>
          <a:chOff x="0" y="0"/>
          <a:chExt cx="0" cy="0"/>
        </a:xfrm>
      </p:grpSpPr>
      <p:sp>
        <p:nvSpPr>
          <p:cNvPr id="37" name="Google Shape;37;p4"/>
          <p:cNvSpPr/>
          <p:nvPr/>
        </p:nvSpPr>
        <p:spPr>
          <a:xfrm>
            <a:off x="0" y="0"/>
            <a:ext cx="9144000" cy="5143500"/>
          </a:xfrm>
          <a:prstGeom prst="rect">
            <a:avLst/>
          </a:prstGeom>
          <a:solidFill>
            <a:srgbClr val="2A91D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venir"/>
              <a:ea typeface="Avenir"/>
              <a:cs typeface="Avenir"/>
              <a:sym typeface="Avenir"/>
            </a:endParaRPr>
          </a:p>
        </p:txBody>
      </p:sp>
      <p:sp>
        <p:nvSpPr>
          <p:cNvPr id="38" name="Google Shape;38;p4"/>
          <p:cNvSpPr/>
          <p:nvPr/>
        </p:nvSpPr>
        <p:spPr>
          <a:xfrm>
            <a:off x="980903" y="950797"/>
            <a:ext cx="7182300" cy="3231000"/>
          </a:xfrm>
          <a:prstGeom prst="rect">
            <a:avLst/>
          </a:prstGeom>
          <a:solidFill>
            <a:schemeClr val="lt1"/>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9" name="Google Shape;39;p4"/>
          <p:cNvSpPr/>
          <p:nvPr/>
        </p:nvSpPr>
        <p:spPr>
          <a:xfrm>
            <a:off x="1085851" y="1058711"/>
            <a:ext cx="6972300" cy="30261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 name="Google Shape;40;p4"/>
          <p:cNvSpPr/>
          <p:nvPr/>
        </p:nvSpPr>
        <p:spPr>
          <a:xfrm>
            <a:off x="3851910" y="950797"/>
            <a:ext cx="1440300" cy="548400"/>
          </a:xfrm>
          <a:prstGeom prst="rect">
            <a:avLst/>
          </a:prstGeom>
          <a:solidFill>
            <a:schemeClr val="accen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 name="Google Shape;41;p4"/>
          <p:cNvSpPr txBox="1"/>
          <p:nvPr>
            <p:ph type="title"/>
          </p:nvPr>
        </p:nvSpPr>
        <p:spPr>
          <a:xfrm>
            <a:off x="1221867" y="1706374"/>
            <a:ext cx="6700200" cy="1805100"/>
          </a:xfrm>
          <a:prstGeom prst="rect">
            <a:avLst/>
          </a:prstGeom>
          <a:noFill/>
          <a:ln>
            <a:noFill/>
          </a:ln>
        </p:spPr>
        <p:txBody>
          <a:bodyPr anchorCtr="0" anchor="ctr" bIns="34275" lIns="68575" spcFirstLastPara="1" rIns="68575" wrap="square" tIns="34275">
            <a:noAutofit/>
          </a:bodyPr>
          <a:lstStyle>
            <a:lvl1pPr lvl="0" rtl="0" algn="ctr">
              <a:lnSpc>
                <a:spcPct val="83000"/>
              </a:lnSpc>
              <a:spcBef>
                <a:spcPts val="0"/>
              </a:spcBef>
              <a:spcAft>
                <a:spcPts val="0"/>
              </a:spcAft>
              <a:buClr>
                <a:srgbClr val="1B699F"/>
              </a:buClr>
              <a:buSzPts val="5100"/>
              <a:buFont typeface="Avenir"/>
              <a:buNone/>
              <a:defRPr sz="5100" cap="none">
                <a:solidFill>
                  <a:srgbClr val="1B699F"/>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grpSp>
        <p:nvGrpSpPr>
          <p:cNvPr id="42" name="Google Shape;42;p4"/>
          <p:cNvGrpSpPr/>
          <p:nvPr/>
        </p:nvGrpSpPr>
        <p:grpSpPr>
          <a:xfrm>
            <a:off x="3937635" y="950797"/>
            <a:ext cx="1268775" cy="461951"/>
            <a:chOff x="5250180" y="1267730"/>
            <a:chExt cx="1691700" cy="615934"/>
          </a:xfrm>
        </p:grpSpPr>
        <p:cxnSp>
          <p:nvCxnSpPr>
            <p:cNvPr id="43" name="Google Shape;43;p4"/>
            <p:cNvCxnSpPr/>
            <p:nvPr/>
          </p:nvCxnSpPr>
          <p:spPr>
            <a:xfrm>
              <a:off x="525018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44" name="Google Shape;44;p4"/>
            <p:cNvCxnSpPr/>
            <p:nvPr/>
          </p:nvCxnSpPr>
          <p:spPr>
            <a:xfrm>
              <a:off x="6941820" y="1267730"/>
              <a:ext cx="0" cy="6126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45" name="Google Shape;45;p4"/>
            <p:cNvCxnSpPr/>
            <p:nvPr/>
          </p:nvCxnSpPr>
          <p:spPr>
            <a:xfrm>
              <a:off x="5250180" y="1883664"/>
              <a:ext cx="1691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grpSp>
      <p:sp>
        <p:nvSpPr>
          <p:cNvPr id="46" name="Google Shape;46;p4"/>
          <p:cNvSpPr txBox="1"/>
          <p:nvPr>
            <p:ph idx="1" type="body"/>
          </p:nvPr>
        </p:nvSpPr>
        <p:spPr>
          <a:xfrm>
            <a:off x="1221867" y="3511547"/>
            <a:ext cx="6704700" cy="342900"/>
          </a:xfrm>
          <a:prstGeom prst="rect">
            <a:avLst/>
          </a:prstGeom>
          <a:noFill/>
          <a:ln>
            <a:noFill/>
          </a:ln>
        </p:spPr>
        <p:txBody>
          <a:bodyPr anchorCtr="0" anchor="t" bIns="34275" lIns="68575" spcFirstLastPara="1" rIns="68575" wrap="square" tIns="34275">
            <a:noAutofit/>
          </a:bodyPr>
          <a:lstStyle>
            <a:lvl1pPr indent="-228600" lvl="0" marL="457200" rtl="0" algn="ctr">
              <a:lnSpc>
                <a:spcPct val="110000"/>
              </a:lnSpc>
              <a:spcBef>
                <a:spcPts val="700"/>
              </a:spcBef>
              <a:spcAft>
                <a:spcPts val="0"/>
              </a:spcAft>
              <a:buSzPts val="1400"/>
              <a:buNone/>
              <a:defRPr sz="1400">
                <a:solidFill>
                  <a:srgbClr val="15537E"/>
                </a:solidFill>
              </a:defRPr>
            </a:lvl1pPr>
            <a:lvl2pPr indent="-228600" lvl="1" marL="914400" rtl="0" algn="l">
              <a:lnSpc>
                <a:spcPct val="100000"/>
              </a:lnSpc>
              <a:spcBef>
                <a:spcPts val="400"/>
              </a:spcBef>
              <a:spcAft>
                <a:spcPts val="0"/>
              </a:spcAft>
              <a:buSzPts val="1200"/>
              <a:buNone/>
              <a:defRPr sz="1200">
                <a:solidFill>
                  <a:srgbClr val="8893A2"/>
                </a:solidFill>
              </a:defRPr>
            </a:lvl2pPr>
            <a:lvl3pPr indent="-228600" lvl="2" marL="1371600" rtl="0" algn="l">
              <a:lnSpc>
                <a:spcPct val="100000"/>
              </a:lnSpc>
              <a:spcBef>
                <a:spcPts val="400"/>
              </a:spcBef>
              <a:spcAft>
                <a:spcPts val="0"/>
              </a:spcAft>
              <a:buSzPts val="1200"/>
              <a:buNone/>
              <a:defRPr sz="1200">
                <a:solidFill>
                  <a:srgbClr val="8893A2"/>
                </a:solidFill>
              </a:defRPr>
            </a:lvl3pPr>
            <a:lvl4pPr indent="-228600" lvl="3" marL="1828800" rtl="0" algn="l">
              <a:lnSpc>
                <a:spcPct val="100000"/>
              </a:lnSpc>
              <a:spcBef>
                <a:spcPts val="400"/>
              </a:spcBef>
              <a:spcAft>
                <a:spcPts val="0"/>
              </a:spcAft>
              <a:buSzPts val="1100"/>
              <a:buNone/>
              <a:defRPr sz="1100">
                <a:solidFill>
                  <a:srgbClr val="8893A2"/>
                </a:solidFill>
              </a:defRPr>
            </a:lvl4pPr>
            <a:lvl5pPr indent="-228600" lvl="4" marL="2286000" rtl="0" algn="l">
              <a:lnSpc>
                <a:spcPct val="100000"/>
              </a:lnSpc>
              <a:spcBef>
                <a:spcPts val="400"/>
              </a:spcBef>
              <a:spcAft>
                <a:spcPts val="0"/>
              </a:spcAft>
              <a:buSzPts val="1100"/>
              <a:buNone/>
              <a:defRPr sz="1100">
                <a:solidFill>
                  <a:srgbClr val="8893A2"/>
                </a:solidFill>
              </a:defRPr>
            </a:lvl5pPr>
            <a:lvl6pPr indent="-228600" lvl="5" marL="2743200" rtl="0" algn="l">
              <a:lnSpc>
                <a:spcPct val="100000"/>
              </a:lnSpc>
              <a:spcBef>
                <a:spcPts val="400"/>
              </a:spcBef>
              <a:spcAft>
                <a:spcPts val="0"/>
              </a:spcAft>
              <a:buSzPts val="1100"/>
              <a:buNone/>
              <a:defRPr sz="1100">
                <a:solidFill>
                  <a:srgbClr val="8893A2"/>
                </a:solidFill>
              </a:defRPr>
            </a:lvl6pPr>
            <a:lvl7pPr indent="-228600" lvl="6" marL="3200400" rtl="0" algn="l">
              <a:lnSpc>
                <a:spcPct val="100000"/>
              </a:lnSpc>
              <a:spcBef>
                <a:spcPts val="400"/>
              </a:spcBef>
              <a:spcAft>
                <a:spcPts val="0"/>
              </a:spcAft>
              <a:buSzPts val="1100"/>
              <a:buNone/>
              <a:defRPr sz="1100">
                <a:solidFill>
                  <a:srgbClr val="8893A2"/>
                </a:solidFill>
              </a:defRPr>
            </a:lvl7pPr>
            <a:lvl8pPr indent="-228600" lvl="7" marL="3657600" rtl="0" algn="l">
              <a:lnSpc>
                <a:spcPct val="100000"/>
              </a:lnSpc>
              <a:spcBef>
                <a:spcPts val="400"/>
              </a:spcBef>
              <a:spcAft>
                <a:spcPts val="0"/>
              </a:spcAft>
              <a:buSzPts val="1100"/>
              <a:buNone/>
              <a:defRPr sz="1100">
                <a:solidFill>
                  <a:srgbClr val="8893A2"/>
                </a:solidFill>
              </a:defRPr>
            </a:lvl8pPr>
            <a:lvl9pPr indent="-228600" lvl="8" marL="4114800" rtl="0" algn="l">
              <a:lnSpc>
                <a:spcPct val="100000"/>
              </a:lnSpc>
              <a:spcBef>
                <a:spcPts val="400"/>
              </a:spcBef>
              <a:spcAft>
                <a:spcPts val="0"/>
              </a:spcAft>
              <a:buSzPts val="1100"/>
              <a:buNone/>
              <a:defRPr sz="1100">
                <a:solidFill>
                  <a:srgbClr val="8893A2"/>
                </a:solidFill>
              </a:defRPr>
            </a:lvl9pPr>
          </a:lstStyle>
          <a:p/>
        </p:txBody>
      </p:sp>
      <p:sp>
        <p:nvSpPr>
          <p:cNvPr id="47" name="Google Shape;47;p4"/>
          <p:cNvSpPr txBox="1"/>
          <p:nvPr>
            <p:ph idx="10" type="dt"/>
          </p:nvPr>
        </p:nvSpPr>
        <p:spPr>
          <a:xfrm>
            <a:off x="3989070" y="1008376"/>
            <a:ext cx="1165800" cy="374100"/>
          </a:xfrm>
          <a:prstGeom prst="rect">
            <a:avLst/>
          </a:prstGeom>
          <a:noFill/>
          <a:ln>
            <a:noFill/>
          </a:ln>
        </p:spPr>
        <p:txBody>
          <a:bodyPr anchorCtr="0" anchor="b" bIns="34275" lIns="68575" spcFirstLastPara="1" rIns="68575" wrap="square" tIns="34275">
            <a:noAutofit/>
          </a:bodyPr>
          <a:lstStyle>
            <a:lvl1pPr lvl="0" rtl="0" algn="ctr">
              <a:spcBef>
                <a:spcPts val="0"/>
              </a:spcBef>
              <a:spcAft>
                <a:spcPts val="0"/>
              </a:spcAft>
              <a:buSzPts val="1100"/>
              <a:buNone/>
              <a:defRPr sz="1000">
                <a:solidFill>
                  <a:srgbClr val="FFFFFF"/>
                </a:solidFill>
                <a:latin typeface="Avenir"/>
                <a:ea typeface="Avenir"/>
                <a:cs typeface="Avenir"/>
                <a:sym typeface="Avenir"/>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8" name="Google Shape;48;p4"/>
          <p:cNvSpPr txBox="1"/>
          <p:nvPr>
            <p:ph idx="11" type="ftr"/>
          </p:nvPr>
        </p:nvSpPr>
        <p:spPr>
          <a:xfrm>
            <a:off x="1221868" y="3883056"/>
            <a:ext cx="4245000" cy="1716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solidFill>
                  <a:srgbClr val="1B699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49" name="Google Shape;49;p4"/>
          <p:cNvSpPr txBox="1"/>
          <p:nvPr>
            <p:ph idx="12" type="sldNum"/>
          </p:nvPr>
        </p:nvSpPr>
        <p:spPr>
          <a:xfrm>
            <a:off x="6453378" y="3883056"/>
            <a:ext cx="1468800" cy="1716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sz="600">
                <a:solidFill>
                  <a:srgbClr val="1B699F"/>
                </a:solidFill>
                <a:latin typeface="Avenir"/>
                <a:ea typeface="Avenir"/>
                <a:cs typeface="Avenir"/>
                <a:sym typeface="Avenir"/>
              </a:defRPr>
            </a:lvl1pPr>
            <a:lvl2pPr indent="0" lvl="1" marL="0" rtl="0" algn="r">
              <a:spcBef>
                <a:spcPts val="0"/>
              </a:spcBef>
              <a:buNone/>
              <a:defRPr sz="600">
                <a:solidFill>
                  <a:srgbClr val="1B699F"/>
                </a:solidFill>
                <a:latin typeface="Avenir"/>
                <a:ea typeface="Avenir"/>
                <a:cs typeface="Avenir"/>
                <a:sym typeface="Avenir"/>
              </a:defRPr>
            </a:lvl2pPr>
            <a:lvl3pPr indent="0" lvl="2" marL="0" rtl="0" algn="r">
              <a:spcBef>
                <a:spcPts val="0"/>
              </a:spcBef>
              <a:buNone/>
              <a:defRPr sz="600">
                <a:solidFill>
                  <a:srgbClr val="1B699F"/>
                </a:solidFill>
                <a:latin typeface="Avenir"/>
                <a:ea typeface="Avenir"/>
                <a:cs typeface="Avenir"/>
                <a:sym typeface="Avenir"/>
              </a:defRPr>
            </a:lvl3pPr>
            <a:lvl4pPr indent="0" lvl="3" marL="0" rtl="0" algn="r">
              <a:spcBef>
                <a:spcPts val="0"/>
              </a:spcBef>
              <a:buNone/>
              <a:defRPr sz="600">
                <a:solidFill>
                  <a:srgbClr val="1B699F"/>
                </a:solidFill>
                <a:latin typeface="Avenir"/>
                <a:ea typeface="Avenir"/>
                <a:cs typeface="Avenir"/>
                <a:sym typeface="Avenir"/>
              </a:defRPr>
            </a:lvl4pPr>
            <a:lvl5pPr indent="0" lvl="4" marL="0" rtl="0" algn="r">
              <a:spcBef>
                <a:spcPts val="0"/>
              </a:spcBef>
              <a:buNone/>
              <a:defRPr sz="600">
                <a:solidFill>
                  <a:srgbClr val="1B699F"/>
                </a:solidFill>
                <a:latin typeface="Avenir"/>
                <a:ea typeface="Avenir"/>
                <a:cs typeface="Avenir"/>
                <a:sym typeface="Avenir"/>
              </a:defRPr>
            </a:lvl5pPr>
            <a:lvl6pPr indent="0" lvl="5" marL="0" rtl="0" algn="r">
              <a:spcBef>
                <a:spcPts val="0"/>
              </a:spcBef>
              <a:buNone/>
              <a:defRPr sz="600">
                <a:solidFill>
                  <a:srgbClr val="1B699F"/>
                </a:solidFill>
                <a:latin typeface="Avenir"/>
                <a:ea typeface="Avenir"/>
                <a:cs typeface="Avenir"/>
                <a:sym typeface="Avenir"/>
              </a:defRPr>
            </a:lvl6pPr>
            <a:lvl7pPr indent="0" lvl="6" marL="0" rtl="0" algn="r">
              <a:spcBef>
                <a:spcPts val="0"/>
              </a:spcBef>
              <a:buNone/>
              <a:defRPr sz="600">
                <a:solidFill>
                  <a:srgbClr val="1B699F"/>
                </a:solidFill>
                <a:latin typeface="Avenir"/>
                <a:ea typeface="Avenir"/>
                <a:cs typeface="Avenir"/>
                <a:sym typeface="Avenir"/>
              </a:defRPr>
            </a:lvl7pPr>
            <a:lvl8pPr indent="0" lvl="7" marL="0" rtl="0" algn="r">
              <a:spcBef>
                <a:spcPts val="0"/>
              </a:spcBef>
              <a:buNone/>
              <a:defRPr sz="600">
                <a:solidFill>
                  <a:srgbClr val="1B699F"/>
                </a:solidFill>
                <a:latin typeface="Avenir"/>
                <a:ea typeface="Avenir"/>
                <a:cs typeface="Avenir"/>
                <a:sym typeface="Avenir"/>
              </a:defRPr>
            </a:lvl8pPr>
            <a:lvl9pPr indent="0" lvl="8" marL="0" rt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p5"/>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 name="Google Shape;52;p5"/>
          <p:cNvSpPr txBox="1"/>
          <p:nvPr>
            <p:ph idx="1" type="body"/>
          </p:nvPr>
        </p:nvSpPr>
        <p:spPr>
          <a:xfrm>
            <a:off x="800100" y="1577340"/>
            <a:ext cx="3497700" cy="28119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53" name="Google Shape;53;p5"/>
          <p:cNvSpPr txBox="1"/>
          <p:nvPr>
            <p:ph idx="2" type="body"/>
          </p:nvPr>
        </p:nvSpPr>
        <p:spPr>
          <a:xfrm>
            <a:off x="4846320" y="1577340"/>
            <a:ext cx="3497700" cy="28119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54" name="Google Shape;54;p5"/>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5" name="Google Shape;55;p5"/>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6" name="Google Shape;56;p5"/>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6"/>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6"/>
          <p:cNvSpPr txBox="1"/>
          <p:nvPr>
            <p:ph idx="1" type="body"/>
          </p:nvPr>
        </p:nvSpPr>
        <p:spPr>
          <a:xfrm>
            <a:off x="802386" y="1555750"/>
            <a:ext cx="3497700" cy="480000"/>
          </a:xfrm>
          <a:prstGeom prst="rect">
            <a:avLst/>
          </a:prstGeom>
          <a:noFill/>
          <a:ln>
            <a:noFill/>
          </a:ln>
        </p:spPr>
        <p:txBody>
          <a:bodyPr anchorCtr="0" anchor="ctr" bIns="34275" lIns="68575" spcFirstLastPara="1" rIns="68575" wrap="square" tIns="34275">
            <a:noAutofit/>
          </a:bodyPr>
          <a:lstStyle>
            <a:lvl1pPr indent="-228600" lvl="0" marL="457200" rtl="0" algn="l">
              <a:lnSpc>
                <a:spcPct val="110000"/>
              </a:lnSpc>
              <a:spcBef>
                <a:spcPts val="0"/>
              </a:spcBef>
              <a:spcAft>
                <a:spcPts val="0"/>
              </a:spcAft>
              <a:buSzPts val="1400"/>
              <a:buNone/>
              <a:defRPr b="1" i="0" sz="1400">
                <a:solidFill>
                  <a:schemeClr val="dk1"/>
                </a:solidFill>
                <a:latin typeface="Avenir"/>
                <a:ea typeface="Avenir"/>
                <a:cs typeface="Avenir"/>
                <a:sym typeface="Avenir"/>
              </a:defRPr>
            </a:lvl1pPr>
            <a:lvl2pPr indent="-228600" lvl="1" marL="914400" rtl="0" algn="l">
              <a:lnSpc>
                <a:spcPct val="100000"/>
              </a:lnSpc>
              <a:spcBef>
                <a:spcPts val="400"/>
              </a:spcBef>
              <a:spcAft>
                <a:spcPts val="0"/>
              </a:spcAft>
              <a:buSzPts val="1400"/>
              <a:buNone/>
              <a:defRPr b="1" sz="1400"/>
            </a:lvl2pPr>
            <a:lvl3pPr indent="-228600" lvl="2" marL="1371600" rtl="0" algn="l">
              <a:lnSpc>
                <a:spcPct val="100000"/>
              </a:lnSpc>
              <a:spcBef>
                <a:spcPts val="400"/>
              </a:spcBef>
              <a:spcAft>
                <a:spcPts val="0"/>
              </a:spcAft>
              <a:buSzPts val="1400"/>
              <a:buNone/>
              <a:defRPr b="1" sz="1400"/>
            </a:lvl3pPr>
            <a:lvl4pPr indent="-228600" lvl="3" marL="1828800" rtl="0" algn="l">
              <a:lnSpc>
                <a:spcPct val="100000"/>
              </a:lnSpc>
              <a:spcBef>
                <a:spcPts val="400"/>
              </a:spcBef>
              <a:spcAft>
                <a:spcPts val="0"/>
              </a:spcAft>
              <a:buSzPts val="1200"/>
              <a:buNone/>
              <a:defRPr b="1" sz="1200"/>
            </a:lvl4pPr>
            <a:lvl5pPr indent="-228600" lvl="4" marL="2286000" rtl="0" algn="l">
              <a:lnSpc>
                <a:spcPct val="100000"/>
              </a:lnSpc>
              <a:spcBef>
                <a:spcPts val="400"/>
              </a:spcBef>
              <a:spcAft>
                <a:spcPts val="0"/>
              </a:spcAft>
              <a:buSzPts val="1200"/>
              <a:buNone/>
              <a:defRPr b="1" sz="1200"/>
            </a:lvl5pPr>
            <a:lvl6pPr indent="-228600" lvl="5" marL="2743200" rtl="0" algn="l">
              <a:lnSpc>
                <a:spcPct val="100000"/>
              </a:lnSpc>
              <a:spcBef>
                <a:spcPts val="400"/>
              </a:spcBef>
              <a:spcAft>
                <a:spcPts val="0"/>
              </a:spcAft>
              <a:buSzPts val="1200"/>
              <a:buNone/>
              <a:defRPr b="1" sz="1200"/>
            </a:lvl6pPr>
            <a:lvl7pPr indent="-228600" lvl="6" marL="3200400" rtl="0" algn="l">
              <a:lnSpc>
                <a:spcPct val="100000"/>
              </a:lnSpc>
              <a:spcBef>
                <a:spcPts val="400"/>
              </a:spcBef>
              <a:spcAft>
                <a:spcPts val="0"/>
              </a:spcAft>
              <a:buSzPts val="1200"/>
              <a:buNone/>
              <a:defRPr b="1" sz="1200"/>
            </a:lvl7pPr>
            <a:lvl8pPr indent="-228600" lvl="7" marL="3657600" rtl="0" algn="l">
              <a:lnSpc>
                <a:spcPct val="100000"/>
              </a:lnSpc>
              <a:spcBef>
                <a:spcPts val="400"/>
              </a:spcBef>
              <a:spcAft>
                <a:spcPts val="0"/>
              </a:spcAft>
              <a:buSzPts val="1200"/>
              <a:buNone/>
              <a:defRPr b="1" sz="1200"/>
            </a:lvl8pPr>
            <a:lvl9pPr indent="-228600" lvl="8" marL="4114800" rtl="0" algn="l">
              <a:lnSpc>
                <a:spcPct val="100000"/>
              </a:lnSpc>
              <a:spcBef>
                <a:spcPts val="400"/>
              </a:spcBef>
              <a:spcAft>
                <a:spcPts val="0"/>
              </a:spcAft>
              <a:buSzPts val="1200"/>
              <a:buNone/>
              <a:defRPr b="1" sz="1200"/>
            </a:lvl9pPr>
          </a:lstStyle>
          <a:p/>
        </p:txBody>
      </p:sp>
      <p:sp>
        <p:nvSpPr>
          <p:cNvPr id="60" name="Google Shape;60;p6"/>
          <p:cNvSpPr txBox="1"/>
          <p:nvPr>
            <p:ph idx="2" type="body"/>
          </p:nvPr>
        </p:nvSpPr>
        <p:spPr>
          <a:xfrm>
            <a:off x="802386" y="2094354"/>
            <a:ext cx="3497700" cy="23730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61" name="Google Shape;61;p6"/>
          <p:cNvSpPr txBox="1"/>
          <p:nvPr>
            <p:ph idx="3" type="body"/>
          </p:nvPr>
        </p:nvSpPr>
        <p:spPr>
          <a:xfrm>
            <a:off x="4844034" y="1555750"/>
            <a:ext cx="3497700" cy="480000"/>
          </a:xfrm>
          <a:prstGeom prst="rect">
            <a:avLst/>
          </a:prstGeom>
          <a:noFill/>
          <a:ln>
            <a:noFill/>
          </a:ln>
        </p:spPr>
        <p:txBody>
          <a:bodyPr anchorCtr="0" anchor="ctr" bIns="34275" lIns="68575" spcFirstLastPara="1" rIns="68575" wrap="square" tIns="34275">
            <a:noAutofit/>
          </a:bodyPr>
          <a:lstStyle>
            <a:lvl1pPr indent="-228600" lvl="0" marL="457200" rtl="0" algn="l">
              <a:lnSpc>
                <a:spcPct val="110000"/>
              </a:lnSpc>
              <a:spcBef>
                <a:spcPts val="0"/>
              </a:spcBef>
              <a:spcAft>
                <a:spcPts val="0"/>
              </a:spcAft>
              <a:buSzPts val="1400"/>
              <a:buNone/>
              <a:defRPr b="1" sz="1400">
                <a:solidFill>
                  <a:schemeClr val="dk1"/>
                </a:solidFill>
              </a:defRPr>
            </a:lvl1pPr>
            <a:lvl2pPr indent="-228600" lvl="1" marL="914400" rtl="0" algn="l">
              <a:lnSpc>
                <a:spcPct val="100000"/>
              </a:lnSpc>
              <a:spcBef>
                <a:spcPts val="400"/>
              </a:spcBef>
              <a:spcAft>
                <a:spcPts val="0"/>
              </a:spcAft>
              <a:buSzPts val="1400"/>
              <a:buNone/>
              <a:defRPr b="1" sz="1400"/>
            </a:lvl2pPr>
            <a:lvl3pPr indent="-228600" lvl="2" marL="1371600" rtl="0" algn="l">
              <a:lnSpc>
                <a:spcPct val="100000"/>
              </a:lnSpc>
              <a:spcBef>
                <a:spcPts val="400"/>
              </a:spcBef>
              <a:spcAft>
                <a:spcPts val="0"/>
              </a:spcAft>
              <a:buSzPts val="1400"/>
              <a:buNone/>
              <a:defRPr b="1" sz="1400"/>
            </a:lvl3pPr>
            <a:lvl4pPr indent="-228600" lvl="3" marL="1828800" rtl="0" algn="l">
              <a:lnSpc>
                <a:spcPct val="100000"/>
              </a:lnSpc>
              <a:spcBef>
                <a:spcPts val="400"/>
              </a:spcBef>
              <a:spcAft>
                <a:spcPts val="0"/>
              </a:spcAft>
              <a:buSzPts val="1200"/>
              <a:buNone/>
              <a:defRPr b="1" sz="1200"/>
            </a:lvl4pPr>
            <a:lvl5pPr indent="-228600" lvl="4" marL="2286000" rtl="0" algn="l">
              <a:lnSpc>
                <a:spcPct val="100000"/>
              </a:lnSpc>
              <a:spcBef>
                <a:spcPts val="400"/>
              </a:spcBef>
              <a:spcAft>
                <a:spcPts val="0"/>
              </a:spcAft>
              <a:buSzPts val="1200"/>
              <a:buNone/>
              <a:defRPr b="1" sz="1200"/>
            </a:lvl5pPr>
            <a:lvl6pPr indent="-228600" lvl="5" marL="2743200" rtl="0" algn="l">
              <a:lnSpc>
                <a:spcPct val="100000"/>
              </a:lnSpc>
              <a:spcBef>
                <a:spcPts val="400"/>
              </a:spcBef>
              <a:spcAft>
                <a:spcPts val="0"/>
              </a:spcAft>
              <a:buSzPts val="1200"/>
              <a:buNone/>
              <a:defRPr b="1" sz="1200"/>
            </a:lvl6pPr>
            <a:lvl7pPr indent="-228600" lvl="6" marL="3200400" rtl="0" algn="l">
              <a:lnSpc>
                <a:spcPct val="100000"/>
              </a:lnSpc>
              <a:spcBef>
                <a:spcPts val="400"/>
              </a:spcBef>
              <a:spcAft>
                <a:spcPts val="0"/>
              </a:spcAft>
              <a:buSzPts val="1200"/>
              <a:buNone/>
              <a:defRPr b="1" sz="1200"/>
            </a:lvl7pPr>
            <a:lvl8pPr indent="-228600" lvl="7" marL="3657600" rtl="0" algn="l">
              <a:lnSpc>
                <a:spcPct val="100000"/>
              </a:lnSpc>
              <a:spcBef>
                <a:spcPts val="400"/>
              </a:spcBef>
              <a:spcAft>
                <a:spcPts val="0"/>
              </a:spcAft>
              <a:buSzPts val="1200"/>
              <a:buNone/>
              <a:defRPr b="1" sz="1200"/>
            </a:lvl8pPr>
            <a:lvl9pPr indent="-228600" lvl="8" marL="4114800" rtl="0" algn="l">
              <a:lnSpc>
                <a:spcPct val="100000"/>
              </a:lnSpc>
              <a:spcBef>
                <a:spcPts val="400"/>
              </a:spcBef>
              <a:spcAft>
                <a:spcPts val="0"/>
              </a:spcAft>
              <a:buSzPts val="1200"/>
              <a:buNone/>
              <a:defRPr b="1" sz="1200"/>
            </a:lvl9pPr>
          </a:lstStyle>
          <a:p/>
        </p:txBody>
      </p:sp>
      <p:sp>
        <p:nvSpPr>
          <p:cNvPr id="62" name="Google Shape;62;p6"/>
          <p:cNvSpPr txBox="1"/>
          <p:nvPr>
            <p:ph idx="4" type="body"/>
          </p:nvPr>
        </p:nvSpPr>
        <p:spPr>
          <a:xfrm>
            <a:off x="4844034" y="2094353"/>
            <a:ext cx="3497700" cy="23733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63" name="Google Shape;63;p6"/>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4" name="Google Shape;64;p6"/>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6"/>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B699F"/>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7"/>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7"/>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7"/>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7"/>
          <p:cNvSpPr txBox="1"/>
          <p:nvPr/>
        </p:nvSpPr>
        <p:spPr>
          <a:xfrm>
            <a:off x="2514600" y="2590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8"/>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4" name="Google Shape;74;p8"/>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8"/>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8"/>
          <p:cNvSpPr txBox="1"/>
          <p:nvPr/>
        </p:nvSpPr>
        <p:spPr>
          <a:xfrm>
            <a:off x="793025" y="4305900"/>
            <a:ext cx="735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7" name="Shape 77"/>
        <p:cNvGrpSpPr/>
        <p:nvPr/>
      </p:nvGrpSpPr>
      <p:grpSpPr>
        <a:xfrm>
          <a:off x="0" y="0"/>
          <a:ext cx="0" cy="0"/>
          <a:chOff x="0" y="0"/>
          <a:chExt cx="0" cy="0"/>
        </a:xfrm>
      </p:grpSpPr>
      <p:sp>
        <p:nvSpPr>
          <p:cNvPr id="78" name="Google Shape;78;p9"/>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 name="Google Shape;79;p9"/>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0" name="Google Shape;80;p9"/>
          <p:cNvSpPr txBox="1"/>
          <p:nvPr>
            <p:ph type="title"/>
          </p:nvPr>
        </p:nvSpPr>
        <p:spPr>
          <a:xfrm>
            <a:off x="6343650" y="455544"/>
            <a:ext cx="2371500" cy="12342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1"/>
              </a:buClr>
              <a:buSzPts val="2400"/>
              <a:buFont typeface="Avenir"/>
              <a:buNone/>
              <a:defRPr b="0" sz="2400" cap="none">
                <a:solidFill>
                  <a:schemeClr val="dk1"/>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9"/>
          <p:cNvSpPr txBox="1"/>
          <p:nvPr>
            <p:ph idx="1" type="body"/>
          </p:nvPr>
        </p:nvSpPr>
        <p:spPr>
          <a:xfrm>
            <a:off x="514350" y="457200"/>
            <a:ext cx="5143500" cy="4000500"/>
          </a:xfrm>
          <a:prstGeom prst="rect">
            <a:avLst/>
          </a:prstGeom>
          <a:noFill/>
          <a:ln>
            <a:noFill/>
          </a:ln>
        </p:spPr>
        <p:txBody>
          <a:bodyPr anchorCtr="0" anchor="t" bIns="34275" lIns="68575" spcFirstLastPara="1" rIns="68575" wrap="square" tIns="34275">
            <a:noAutofit/>
          </a:bodyPr>
          <a:lstStyle>
            <a:lvl1pPr indent="-317500" lvl="0" marL="457200" rtl="0" algn="l">
              <a:lnSpc>
                <a:spcPct val="110000"/>
              </a:lnSpc>
              <a:spcBef>
                <a:spcPts val="700"/>
              </a:spcBef>
              <a:spcAft>
                <a:spcPts val="0"/>
              </a:spcAft>
              <a:buSzPts val="1400"/>
              <a:buChar char="◦"/>
              <a:defRPr sz="1400"/>
            </a:lvl1pPr>
            <a:lvl2pPr indent="-304800" lvl="1" marL="914400" rtl="0" algn="l">
              <a:lnSpc>
                <a:spcPct val="100000"/>
              </a:lnSpc>
              <a:spcBef>
                <a:spcPts val="400"/>
              </a:spcBef>
              <a:spcAft>
                <a:spcPts val="0"/>
              </a:spcAft>
              <a:buSzPts val="1200"/>
              <a:buChar char="◦"/>
              <a:defRPr sz="1200"/>
            </a:lvl2pPr>
            <a:lvl3pPr indent="-298450" lvl="2" marL="1371600" rtl="0" algn="l">
              <a:lnSpc>
                <a:spcPct val="100000"/>
              </a:lnSpc>
              <a:spcBef>
                <a:spcPts val="400"/>
              </a:spcBef>
              <a:spcAft>
                <a:spcPts val="0"/>
              </a:spcAft>
              <a:buSzPts val="1100"/>
              <a:buChar char="◦"/>
              <a:defRPr sz="1100"/>
            </a:lvl3pPr>
            <a:lvl4pPr indent="-298450" lvl="3" marL="1828800" rtl="0" algn="l">
              <a:lnSpc>
                <a:spcPct val="100000"/>
              </a:lnSpc>
              <a:spcBef>
                <a:spcPts val="400"/>
              </a:spcBef>
              <a:spcAft>
                <a:spcPts val="0"/>
              </a:spcAft>
              <a:buSzPts val="1100"/>
              <a:buChar char="◦"/>
              <a:defRPr sz="1100"/>
            </a:lvl4pPr>
            <a:lvl5pPr indent="-298450" lvl="4" marL="2286000" rtl="0" algn="l">
              <a:lnSpc>
                <a:spcPct val="100000"/>
              </a:lnSpc>
              <a:spcBef>
                <a:spcPts val="400"/>
              </a:spcBef>
              <a:spcAft>
                <a:spcPts val="0"/>
              </a:spcAft>
              <a:buSzPts val="1100"/>
              <a:buChar char="◦"/>
              <a:defRPr sz="1100"/>
            </a:lvl5pPr>
            <a:lvl6pPr indent="-298450" lvl="5" marL="2743200" rtl="0" algn="l">
              <a:lnSpc>
                <a:spcPct val="100000"/>
              </a:lnSpc>
              <a:spcBef>
                <a:spcPts val="400"/>
              </a:spcBef>
              <a:spcAft>
                <a:spcPts val="0"/>
              </a:spcAft>
              <a:buSzPts val="1100"/>
              <a:buChar char="◦"/>
              <a:defRPr sz="1100"/>
            </a:lvl6pPr>
            <a:lvl7pPr indent="-298450" lvl="6" marL="3200400" rtl="0" algn="l">
              <a:lnSpc>
                <a:spcPct val="100000"/>
              </a:lnSpc>
              <a:spcBef>
                <a:spcPts val="400"/>
              </a:spcBef>
              <a:spcAft>
                <a:spcPts val="0"/>
              </a:spcAft>
              <a:buSzPts val="1100"/>
              <a:buChar char="◦"/>
              <a:defRPr sz="1100"/>
            </a:lvl7pPr>
            <a:lvl8pPr indent="-298450" lvl="7" marL="3657600" rtl="0" algn="l">
              <a:lnSpc>
                <a:spcPct val="100000"/>
              </a:lnSpc>
              <a:spcBef>
                <a:spcPts val="400"/>
              </a:spcBef>
              <a:spcAft>
                <a:spcPts val="0"/>
              </a:spcAft>
              <a:buSzPts val="1100"/>
              <a:buChar char="◦"/>
              <a:defRPr sz="1100"/>
            </a:lvl8pPr>
            <a:lvl9pPr indent="-298450" lvl="8" marL="4114800" rtl="0" algn="l">
              <a:lnSpc>
                <a:spcPct val="100000"/>
              </a:lnSpc>
              <a:spcBef>
                <a:spcPts val="400"/>
              </a:spcBef>
              <a:spcAft>
                <a:spcPts val="0"/>
              </a:spcAft>
              <a:buSzPts val="1100"/>
              <a:buChar char="◦"/>
              <a:defRPr sz="1100"/>
            </a:lvl9pPr>
          </a:lstStyle>
          <a:p/>
        </p:txBody>
      </p:sp>
      <p:sp>
        <p:nvSpPr>
          <p:cNvPr id="82" name="Google Shape;82;p9"/>
          <p:cNvSpPr txBox="1"/>
          <p:nvPr>
            <p:ph idx="2" type="body"/>
          </p:nvPr>
        </p:nvSpPr>
        <p:spPr>
          <a:xfrm>
            <a:off x="6343650" y="1752600"/>
            <a:ext cx="2371500" cy="2705100"/>
          </a:xfrm>
          <a:prstGeom prst="rect">
            <a:avLst/>
          </a:prstGeom>
          <a:noFill/>
          <a:ln>
            <a:noFill/>
          </a:ln>
        </p:spPr>
        <p:txBody>
          <a:bodyPr anchorCtr="0" anchor="t" bIns="34275" lIns="68575" spcFirstLastPara="1" rIns="68575" wrap="square" tIns="34275">
            <a:noAutofit/>
          </a:bodyPr>
          <a:lstStyle>
            <a:lvl1pPr indent="-228600" lvl="0" marL="457200" rtl="0" algn="l">
              <a:lnSpc>
                <a:spcPct val="110000"/>
              </a:lnSpc>
              <a:spcBef>
                <a:spcPts val="600"/>
              </a:spcBef>
              <a:spcAft>
                <a:spcPts val="0"/>
              </a:spcAft>
              <a:buSzPts val="1400"/>
              <a:buNone/>
              <a:defRPr sz="1400">
                <a:solidFill>
                  <a:schemeClr val="dk1"/>
                </a:solidFill>
              </a:defRPr>
            </a:lvl1pPr>
            <a:lvl2pPr indent="-228600" lvl="1" marL="914400" rtl="0" algn="l">
              <a:lnSpc>
                <a:spcPct val="100000"/>
              </a:lnSpc>
              <a:spcBef>
                <a:spcPts val="400"/>
              </a:spcBef>
              <a:spcAft>
                <a:spcPts val="0"/>
              </a:spcAft>
              <a:buSzPts val="900"/>
              <a:buNone/>
              <a:defRPr sz="900"/>
            </a:lvl2pPr>
            <a:lvl3pPr indent="-228600" lvl="2" marL="1371600" rtl="0" algn="l">
              <a:lnSpc>
                <a:spcPct val="100000"/>
              </a:lnSpc>
              <a:spcBef>
                <a:spcPts val="400"/>
              </a:spcBef>
              <a:spcAft>
                <a:spcPts val="0"/>
              </a:spcAft>
              <a:buSzPts val="800"/>
              <a:buNone/>
              <a:defRPr sz="800"/>
            </a:lvl3pPr>
            <a:lvl4pPr indent="-228600" lvl="3" marL="1828800" rtl="0" algn="l">
              <a:lnSpc>
                <a:spcPct val="100000"/>
              </a:lnSpc>
              <a:spcBef>
                <a:spcPts val="400"/>
              </a:spcBef>
              <a:spcAft>
                <a:spcPts val="0"/>
              </a:spcAft>
              <a:buSzPts val="700"/>
              <a:buNone/>
              <a:defRPr sz="700"/>
            </a:lvl4pPr>
            <a:lvl5pPr indent="-228600" lvl="4" marL="2286000" rtl="0" algn="l">
              <a:lnSpc>
                <a:spcPct val="100000"/>
              </a:lnSpc>
              <a:spcBef>
                <a:spcPts val="400"/>
              </a:spcBef>
              <a:spcAft>
                <a:spcPts val="0"/>
              </a:spcAft>
              <a:buSzPts val="700"/>
              <a:buNone/>
              <a:defRPr sz="700"/>
            </a:lvl5pPr>
            <a:lvl6pPr indent="-228600" lvl="5" marL="2743200" rtl="0" algn="l">
              <a:lnSpc>
                <a:spcPct val="100000"/>
              </a:lnSpc>
              <a:spcBef>
                <a:spcPts val="400"/>
              </a:spcBef>
              <a:spcAft>
                <a:spcPts val="0"/>
              </a:spcAft>
              <a:buSzPts val="700"/>
              <a:buNone/>
              <a:defRPr sz="700"/>
            </a:lvl6pPr>
            <a:lvl7pPr indent="-228600" lvl="6" marL="3200400" rtl="0" algn="l">
              <a:lnSpc>
                <a:spcPct val="100000"/>
              </a:lnSpc>
              <a:spcBef>
                <a:spcPts val="400"/>
              </a:spcBef>
              <a:spcAft>
                <a:spcPts val="0"/>
              </a:spcAft>
              <a:buSzPts val="700"/>
              <a:buNone/>
              <a:defRPr sz="700"/>
            </a:lvl7pPr>
            <a:lvl8pPr indent="-228600" lvl="7" marL="3657600" rtl="0" algn="l">
              <a:lnSpc>
                <a:spcPct val="100000"/>
              </a:lnSpc>
              <a:spcBef>
                <a:spcPts val="400"/>
              </a:spcBef>
              <a:spcAft>
                <a:spcPts val="0"/>
              </a:spcAft>
              <a:buSzPts val="700"/>
              <a:buNone/>
              <a:defRPr sz="700"/>
            </a:lvl8pPr>
            <a:lvl9pPr indent="-228600" lvl="8" marL="4114800" rtl="0" algn="l">
              <a:lnSpc>
                <a:spcPct val="100000"/>
              </a:lnSpc>
              <a:spcBef>
                <a:spcPts val="400"/>
              </a:spcBef>
              <a:spcAft>
                <a:spcPts val="0"/>
              </a:spcAft>
              <a:buSzPts val="700"/>
              <a:buNone/>
              <a:defRPr sz="700"/>
            </a:lvl9pPr>
          </a:lstStyle>
          <a:p/>
        </p:txBody>
      </p:sp>
      <p:sp>
        <p:nvSpPr>
          <p:cNvPr id="83" name="Google Shape;83;p9"/>
          <p:cNvSpPr txBox="1"/>
          <p:nvPr>
            <p:ph idx="10" type="dt"/>
          </p:nvPr>
        </p:nvSpPr>
        <p:spPr>
          <a:xfrm>
            <a:off x="4191000" y="4526280"/>
            <a:ext cx="14667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a:solidFill>
                  <a:srgbClr val="1B699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9"/>
          <p:cNvSpPr txBox="1"/>
          <p:nvPr>
            <p:ph idx="11" type="ftr"/>
          </p:nvPr>
        </p:nvSpPr>
        <p:spPr>
          <a:xfrm>
            <a:off x="514351" y="4526280"/>
            <a:ext cx="3438600" cy="274200"/>
          </a:xfrm>
          <a:prstGeom prst="rect">
            <a:avLst/>
          </a:prstGeom>
          <a:noFill/>
          <a:ln>
            <a:noFill/>
          </a:ln>
        </p:spPr>
        <p:txBody>
          <a:bodyPr anchorCtr="0" anchor="b"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9"/>
          <p:cNvSpPr txBox="1"/>
          <p:nvPr>
            <p:ph idx="12" type="sldNum"/>
          </p:nvPr>
        </p:nvSpPr>
        <p:spPr>
          <a:xfrm>
            <a:off x="7797546" y="4526280"/>
            <a:ext cx="9177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sz="600">
                <a:solidFill>
                  <a:srgbClr val="1B699F"/>
                </a:solidFill>
                <a:latin typeface="Avenir"/>
                <a:ea typeface="Avenir"/>
                <a:cs typeface="Avenir"/>
                <a:sym typeface="Avenir"/>
              </a:defRPr>
            </a:lvl1pPr>
            <a:lvl2pPr indent="0" lvl="1" marL="0" rtl="0" algn="r">
              <a:spcBef>
                <a:spcPts val="0"/>
              </a:spcBef>
              <a:buNone/>
              <a:defRPr sz="600">
                <a:solidFill>
                  <a:srgbClr val="1B699F"/>
                </a:solidFill>
                <a:latin typeface="Avenir"/>
                <a:ea typeface="Avenir"/>
                <a:cs typeface="Avenir"/>
                <a:sym typeface="Avenir"/>
              </a:defRPr>
            </a:lvl2pPr>
            <a:lvl3pPr indent="0" lvl="2" marL="0" rtl="0" algn="r">
              <a:spcBef>
                <a:spcPts val="0"/>
              </a:spcBef>
              <a:buNone/>
              <a:defRPr sz="600">
                <a:solidFill>
                  <a:srgbClr val="1B699F"/>
                </a:solidFill>
                <a:latin typeface="Avenir"/>
                <a:ea typeface="Avenir"/>
                <a:cs typeface="Avenir"/>
                <a:sym typeface="Avenir"/>
              </a:defRPr>
            </a:lvl3pPr>
            <a:lvl4pPr indent="0" lvl="3" marL="0" rtl="0" algn="r">
              <a:spcBef>
                <a:spcPts val="0"/>
              </a:spcBef>
              <a:buNone/>
              <a:defRPr sz="600">
                <a:solidFill>
                  <a:srgbClr val="1B699F"/>
                </a:solidFill>
                <a:latin typeface="Avenir"/>
                <a:ea typeface="Avenir"/>
                <a:cs typeface="Avenir"/>
                <a:sym typeface="Avenir"/>
              </a:defRPr>
            </a:lvl4pPr>
            <a:lvl5pPr indent="0" lvl="4" marL="0" rtl="0" algn="r">
              <a:spcBef>
                <a:spcPts val="0"/>
              </a:spcBef>
              <a:buNone/>
              <a:defRPr sz="600">
                <a:solidFill>
                  <a:srgbClr val="1B699F"/>
                </a:solidFill>
                <a:latin typeface="Avenir"/>
                <a:ea typeface="Avenir"/>
                <a:cs typeface="Avenir"/>
                <a:sym typeface="Avenir"/>
              </a:defRPr>
            </a:lvl5pPr>
            <a:lvl6pPr indent="0" lvl="5" marL="0" rtl="0" algn="r">
              <a:spcBef>
                <a:spcPts val="0"/>
              </a:spcBef>
              <a:buNone/>
              <a:defRPr sz="600">
                <a:solidFill>
                  <a:srgbClr val="1B699F"/>
                </a:solidFill>
                <a:latin typeface="Avenir"/>
                <a:ea typeface="Avenir"/>
                <a:cs typeface="Avenir"/>
                <a:sym typeface="Avenir"/>
              </a:defRPr>
            </a:lvl6pPr>
            <a:lvl7pPr indent="0" lvl="6" marL="0" rtl="0" algn="r">
              <a:spcBef>
                <a:spcPts val="0"/>
              </a:spcBef>
              <a:buNone/>
              <a:defRPr sz="600">
                <a:solidFill>
                  <a:srgbClr val="1B699F"/>
                </a:solidFill>
                <a:latin typeface="Avenir"/>
                <a:ea typeface="Avenir"/>
                <a:cs typeface="Avenir"/>
                <a:sym typeface="Avenir"/>
              </a:defRPr>
            </a:lvl7pPr>
            <a:lvl8pPr indent="0" lvl="7" marL="0" rtl="0" algn="r">
              <a:spcBef>
                <a:spcPts val="0"/>
              </a:spcBef>
              <a:buNone/>
              <a:defRPr sz="600">
                <a:solidFill>
                  <a:srgbClr val="1B699F"/>
                </a:solidFill>
                <a:latin typeface="Avenir"/>
                <a:ea typeface="Avenir"/>
                <a:cs typeface="Avenir"/>
                <a:sym typeface="Avenir"/>
              </a:defRPr>
            </a:lvl8pPr>
            <a:lvl9pPr indent="0" lvl="8" marL="0" rtl="0" algn="r">
              <a:spcBef>
                <a:spcPts val="0"/>
              </a:spcBef>
              <a:buNone/>
              <a:defRPr sz="600">
                <a:solidFill>
                  <a:srgbClr val="1B699F"/>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6" name="Shape 86"/>
        <p:cNvGrpSpPr/>
        <p:nvPr/>
      </p:nvGrpSpPr>
      <p:grpSpPr>
        <a:xfrm>
          <a:off x="0" y="0"/>
          <a:ext cx="0" cy="0"/>
          <a:chOff x="0" y="0"/>
          <a:chExt cx="0" cy="0"/>
        </a:xfrm>
      </p:grpSpPr>
      <p:sp>
        <p:nvSpPr>
          <p:cNvPr id="87" name="Google Shape;87;p10"/>
          <p:cNvSpPr/>
          <p:nvPr/>
        </p:nvSpPr>
        <p:spPr>
          <a:xfrm>
            <a:off x="6089903" y="178308"/>
            <a:ext cx="2869800" cy="4786800"/>
          </a:xfrm>
          <a:prstGeom prst="rect">
            <a:avLst/>
          </a:prstGeom>
          <a:solidFill>
            <a:srgbClr val="D8D8D8">
              <a:alpha val="600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 name="Google Shape;88;p10"/>
          <p:cNvSpPr/>
          <p:nvPr>
            <p:ph idx="2" type="pic"/>
          </p:nvPr>
        </p:nvSpPr>
        <p:spPr>
          <a:xfrm>
            <a:off x="171449" y="178308"/>
            <a:ext cx="5772000" cy="4786800"/>
          </a:xfrm>
          <a:prstGeom prst="rect">
            <a:avLst/>
          </a:prstGeom>
          <a:solidFill>
            <a:srgbClr val="3A99DE"/>
          </a:solidFill>
          <a:ln>
            <a:noFill/>
          </a:ln>
        </p:spPr>
        <p:txBody>
          <a:bodyPr anchorCtr="0" anchor="t" bIns="34275" lIns="68575" spcFirstLastPara="1" rIns="68575" wrap="square" tIns="34275">
            <a:noAutofit/>
          </a:bodyPr>
          <a:lstStyle>
            <a:lvl1pPr lvl="0" marR="0" rtl="0" algn="l">
              <a:lnSpc>
                <a:spcPct val="110000"/>
              </a:lnSpc>
              <a:spcBef>
                <a:spcPts val="700"/>
              </a:spcBef>
              <a:spcAft>
                <a:spcPts val="0"/>
              </a:spcAft>
              <a:buClr>
                <a:srgbClr val="1B699F"/>
              </a:buClr>
              <a:buSzPts val="2400"/>
              <a:buFont typeface="Garamond"/>
              <a:buNone/>
              <a:defRPr b="0" i="0" sz="2400" u="none" cap="none" strike="noStrike">
                <a:solidFill>
                  <a:schemeClr val="dk1"/>
                </a:solidFill>
                <a:latin typeface="Avenir"/>
                <a:ea typeface="Avenir"/>
                <a:cs typeface="Avenir"/>
                <a:sym typeface="Avenir"/>
              </a:defRPr>
            </a:lvl1pPr>
            <a:lvl2pPr lvl="1" marR="0" rtl="0" algn="l">
              <a:lnSpc>
                <a:spcPct val="100000"/>
              </a:lnSpc>
              <a:spcBef>
                <a:spcPts val="400"/>
              </a:spcBef>
              <a:spcAft>
                <a:spcPts val="0"/>
              </a:spcAft>
              <a:buClr>
                <a:srgbClr val="1B699F"/>
              </a:buClr>
              <a:buSzPts val="2100"/>
              <a:buFont typeface="Garamond"/>
              <a:buNone/>
              <a:defRPr b="0" i="0" sz="2100" u="none" cap="none" strike="noStrike">
                <a:solidFill>
                  <a:schemeClr val="dk1"/>
                </a:solidFill>
                <a:latin typeface="Avenir"/>
                <a:ea typeface="Avenir"/>
                <a:cs typeface="Avenir"/>
                <a:sym typeface="Avenir"/>
              </a:defRPr>
            </a:lvl2pPr>
            <a:lvl3pPr lvl="2" marR="0" rtl="0" algn="l">
              <a:lnSpc>
                <a:spcPct val="100000"/>
              </a:lnSpc>
              <a:spcBef>
                <a:spcPts val="400"/>
              </a:spcBef>
              <a:spcAft>
                <a:spcPts val="0"/>
              </a:spcAft>
              <a:buClr>
                <a:srgbClr val="1B699F"/>
              </a:buClr>
              <a:buSzPts val="1800"/>
              <a:buFont typeface="Garamond"/>
              <a:buNone/>
              <a:defRPr b="0" i="0" sz="1800" u="none" cap="none" strike="noStrike">
                <a:solidFill>
                  <a:schemeClr val="dk1"/>
                </a:solidFill>
                <a:latin typeface="Avenir"/>
                <a:ea typeface="Avenir"/>
                <a:cs typeface="Avenir"/>
                <a:sym typeface="Avenir"/>
              </a:defRPr>
            </a:lvl3pPr>
            <a:lvl4pPr lvl="3"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4pPr>
            <a:lvl5pPr lvl="4"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5pPr>
            <a:lvl6pPr lvl="5"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6pPr>
            <a:lvl7pPr lvl="6"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7pPr>
            <a:lvl8pPr lvl="7"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8pPr>
            <a:lvl9pPr lvl="8" marR="0" rtl="0" algn="l">
              <a:lnSpc>
                <a:spcPct val="100000"/>
              </a:lnSpc>
              <a:spcBef>
                <a:spcPts val="400"/>
              </a:spcBef>
              <a:spcAft>
                <a:spcPts val="0"/>
              </a:spcAft>
              <a:buClr>
                <a:srgbClr val="1B699F"/>
              </a:buClr>
              <a:buSzPts val="1500"/>
              <a:buFont typeface="Garamond"/>
              <a:buNone/>
              <a:defRPr b="0" i="0" sz="1500" u="none" cap="none" strike="noStrike">
                <a:solidFill>
                  <a:schemeClr val="dk1"/>
                </a:solidFill>
                <a:latin typeface="Avenir"/>
                <a:ea typeface="Avenir"/>
                <a:cs typeface="Avenir"/>
                <a:sym typeface="Avenir"/>
              </a:defRPr>
            </a:lvl9pPr>
          </a:lstStyle>
          <a:p/>
        </p:txBody>
      </p:sp>
      <p:sp>
        <p:nvSpPr>
          <p:cNvPr id="89" name="Google Shape;89;p10"/>
          <p:cNvSpPr txBox="1"/>
          <p:nvPr>
            <p:ph idx="10" type="dt"/>
          </p:nvPr>
        </p:nvSpPr>
        <p:spPr>
          <a:xfrm>
            <a:off x="4246753" y="4526280"/>
            <a:ext cx="15540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b="1">
                <a:solidFill>
                  <a:srgbClr val="FFFFFF"/>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0"/>
          <p:cNvSpPr txBox="1"/>
          <p:nvPr>
            <p:ph idx="11" type="ftr"/>
          </p:nvPr>
        </p:nvSpPr>
        <p:spPr>
          <a:xfrm>
            <a:off x="459486" y="4526280"/>
            <a:ext cx="3441000" cy="274200"/>
          </a:xfrm>
          <a:prstGeom prst="rect">
            <a:avLst/>
          </a:prstGeom>
          <a:noFill/>
          <a:ln>
            <a:noFill/>
          </a:ln>
        </p:spPr>
        <p:txBody>
          <a:bodyPr anchorCtr="0" anchor="b" bIns="34275" lIns="68575" spcFirstLastPara="1" rIns="68575" wrap="square" tIns="34275">
            <a:noAutofit/>
          </a:bodyPr>
          <a:lstStyle>
            <a:lvl1pPr lvl="0" rtl="0" algn="r">
              <a:spcBef>
                <a:spcPts val="0"/>
              </a:spcBef>
              <a:spcAft>
                <a:spcPts val="0"/>
              </a:spcAft>
              <a:buSzPts val="1100"/>
              <a:buNone/>
              <a:defRPr b="1" sz="800">
                <a:solidFill>
                  <a:srgbClr val="FFFFFF"/>
                </a:solidFill>
                <a:latin typeface="Avenir"/>
                <a:ea typeface="Avenir"/>
                <a:cs typeface="Avenir"/>
                <a:sym typeface="Avenir"/>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0"/>
          <p:cNvSpPr txBox="1"/>
          <p:nvPr>
            <p:ph idx="12" type="sldNum"/>
          </p:nvPr>
        </p:nvSpPr>
        <p:spPr>
          <a:xfrm>
            <a:off x="7797546" y="4526280"/>
            <a:ext cx="918900" cy="274200"/>
          </a:xfrm>
          <a:prstGeom prst="rect">
            <a:avLst/>
          </a:prstGeom>
          <a:noFill/>
          <a:ln>
            <a:noFill/>
          </a:ln>
        </p:spPr>
        <p:txBody>
          <a:bodyPr anchorCtr="0" anchor="b"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0"/>
          <p:cNvSpPr/>
          <p:nvPr/>
        </p:nvSpPr>
        <p:spPr>
          <a:xfrm>
            <a:off x="6190995" y="281178"/>
            <a:ext cx="2667900" cy="4581300"/>
          </a:xfrm>
          <a:prstGeom prst="rect">
            <a:avLst/>
          </a:prstGeom>
          <a:no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3" name="Google Shape;93;p10"/>
          <p:cNvSpPr txBox="1"/>
          <p:nvPr>
            <p:ph type="title"/>
          </p:nvPr>
        </p:nvSpPr>
        <p:spPr>
          <a:xfrm>
            <a:off x="6357938" y="452628"/>
            <a:ext cx="2358600" cy="1234200"/>
          </a:xfrm>
          <a:prstGeom prst="rect">
            <a:avLst/>
          </a:prstGeom>
          <a:noFill/>
          <a:ln>
            <a:noFill/>
          </a:ln>
        </p:spPr>
        <p:txBody>
          <a:bodyPr anchorCtr="0" anchor="b" bIns="34275" lIns="68575" spcFirstLastPara="1" rIns="68575" wrap="square" tIns="34275">
            <a:noAutofit/>
          </a:bodyPr>
          <a:lstStyle>
            <a:lvl1pPr lvl="0" rtl="0" algn="l">
              <a:lnSpc>
                <a:spcPct val="100000"/>
              </a:lnSpc>
              <a:spcBef>
                <a:spcPts val="0"/>
              </a:spcBef>
              <a:spcAft>
                <a:spcPts val="0"/>
              </a:spcAft>
              <a:buClr>
                <a:schemeClr val="dk1"/>
              </a:buClr>
              <a:buSzPts val="2400"/>
              <a:buFont typeface="Avenir"/>
              <a:buNone/>
              <a:defRPr b="0" sz="2400">
                <a:solidFill>
                  <a:schemeClr val="dk1"/>
                </a:solidFill>
                <a:latin typeface="Avenir"/>
                <a:ea typeface="Avenir"/>
                <a:cs typeface="Avenir"/>
                <a:sym typeface="Avenir"/>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 name="Google Shape;94;p10"/>
          <p:cNvSpPr txBox="1"/>
          <p:nvPr>
            <p:ph idx="1" type="body"/>
          </p:nvPr>
        </p:nvSpPr>
        <p:spPr>
          <a:xfrm>
            <a:off x="6357938" y="1789938"/>
            <a:ext cx="2358600" cy="2633400"/>
          </a:xfrm>
          <a:prstGeom prst="rect">
            <a:avLst/>
          </a:prstGeom>
          <a:noFill/>
          <a:ln>
            <a:noFill/>
          </a:ln>
        </p:spPr>
        <p:txBody>
          <a:bodyPr anchorCtr="0" anchor="t" bIns="34275" lIns="68575" spcFirstLastPara="1" rIns="68575" wrap="square" tIns="34275">
            <a:noAutofit/>
          </a:bodyPr>
          <a:lstStyle>
            <a:lvl1pPr indent="-228600" lvl="0" marL="457200" rtl="0" algn="l">
              <a:lnSpc>
                <a:spcPct val="110000"/>
              </a:lnSpc>
              <a:spcBef>
                <a:spcPts val="600"/>
              </a:spcBef>
              <a:spcAft>
                <a:spcPts val="0"/>
              </a:spcAft>
              <a:buSzPts val="1400"/>
              <a:buNone/>
              <a:defRPr sz="1400">
                <a:solidFill>
                  <a:schemeClr val="dk1"/>
                </a:solidFill>
              </a:defRPr>
            </a:lvl1pPr>
            <a:lvl2pPr indent="-228600" lvl="1" marL="914400" rtl="0" algn="l">
              <a:lnSpc>
                <a:spcPct val="100000"/>
              </a:lnSpc>
              <a:spcBef>
                <a:spcPts val="400"/>
              </a:spcBef>
              <a:spcAft>
                <a:spcPts val="0"/>
              </a:spcAft>
              <a:buSzPts val="900"/>
              <a:buNone/>
              <a:defRPr sz="900"/>
            </a:lvl2pPr>
            <a:lvl3pPr indent="-228600" lvl="2" marL="1371600" rtl="0" algn="l">
              <a:lnSpc>
                <a:spcPct val="100000"/>
              </a:lnSpc>
              <a:spcBef>
                <a:spcPts val="400"/>
              </a:spcBef>
              <a:spcAft>
                <a:spcPts val="0"/>
              </a:spcAft>
              <a:buSzPts val="800"/>
              <a:buNone/>
              <a:defRPr sz="800"/>
            </a:lvl3pPr>
            <a:lvl4pPr indent="-228600" lvl="3" marL="1828800" rtl="0" algn="l">
              <a:lnSpc>
                <a:spcPct val="100000"/>
              </a:lnSpc>
              <a:spcBef>
                <a:spcPts val="400"/>
              </a:spcBef>
              <a:spcAft>
                <a:spcPts val="0"/>
              </a:spcAft>
              <a:buSzPts val="700"/>
              <a:buNone/>
              <a:defRPr sz="700"/>
            </a:lvl4pPr>
            <a:lvl5pPr indent="-228600" lvl="4" marL="2286000" rtl="0" algn="l">
              <a:lnSpc>
                <a:spcPct val="100000"/>
              </a:lnSpc>
              <a:spcBef>
                <a:spcPts val="400"/>
              </a:spcBef>
              <a:spcAft>
                <a:spcPts val="0"/>
              </a:spcAft>
              <a:buSzPts val="700"/>
              <a:buNone/>
              <a:defRPr sz="700"/>
            </a:lvl5pPr>
            <a:lvl6pPr indent="-228600" lvl="5" marL="2743200" rtl="0" algn="l">
              <a:lnSpc>
                <a:spcPct val="100000"/>
              </a:lnSpc>
              <a:spcBef>
                <a:spcPts val="400"/>
              </a:spcBef>
              <a:spcAft>
                <a:spcPts val="0"/>
              </a:spcAft>
              <a:buSzPts val="700"/>
              <a:buNone/>
              <a:defRPr sz="700"/>
            </a:lvl6pPr>
            <a:lvl7pPr indent="-228600" lvl="6" marL="3200400" rtl="0" algn="l">
              <a:lnSpc>
                <a:spcPct val="100000"/>
              </a:lnSpc>
              <a:spcBef>
                <a:spcPts val="400"/>
              </a:spcBef>
              <a:spcAft>
                <a:spcPts val="0"/>
              </a:spcAft>
              <a:buSzPts val="700"/>
              <a:buNone/>
              <a:defRPr sz="700"/>
            </a:lvl7pPr>
            <a:lvl8pPr indent="-228600" lvl="7" marL="3657600" rtl="0" algn="l">
              <a:lnSpc>
                <a:spcPct val="100000"/>
              </a:lnSpc>
              <a:spcBef>
                <a:spcPts val="400"/>
              </a:spcBef>
              <a:spcAft>
                <a:spcPts val="0"/>
              </a:spcAft>
              <a:buSzPts val="700"/>
              <a:buNone/>
              <a:defRPr sz="700"/>
            </a:lvl8pPr>
            <a:lvl9pPr indent="-228600" lvl="8" marL="4114800" rtl="0" algn="l">
              <a:lnSpc>
                <a:spcPct val="100000"/>
              </a:lnSpc>
              <a:spcBef>
                <a:spcPts val="400"/>
              </a:spcBef>
              <a:spcAft>
                <a:spcPts val="0"/>
              </a:spcAft>
              <a:buSzPts val="700"/>
              <a:buNone/>
              <a:defRPr sz="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
          <p:cNvSpPr/>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7" name="Google Shape;7;p1"/>
          <p:cNvSpPr/>
          <p:nvPr/>
        </p:nvSpPr>
        <p:spPr>
          <a:xfrm>
            <a:off x="176022" y="178308"/>
            <a:ext cx="8791800" cy="4786800"/>
          </a:xfrm>
          <a:prstGeom prst="rect">
            <a:avLst/>
          </a:prstGeom>
          <a:solidFill>
            <a:srgbClr val="D2E1EC">
              <a:alpha val="23600"/>
            </a:srgb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 name="Google Shape;8;p1"/>
          <p:cNvSpPr/>
          <p:nvPr/>
        </p:nvSpPr>
        <p:spPr>
          <a:xfrm>
            <a:off x="278892" y="281178"/>
            <a:ext cx="8586300" cy="4581300"/>
          </a:xfrm>
          <a:prstGeom prst="rect">
            <a:avLst/>
          </a:prstGeom>
          <a:noFill/>
          <a:ln cap="sq" cmpd="sng" w="9525">
            <a:solidFill>
              <a:srgbClr val="1B699F"/>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 name="Google Shape;9;p1"/>
          <p:cNvSpPr txBox="1"/>
          <p:nvPr>
            <p:ph type="title"/>
          </p:nvPr>
        </p:nvSpPr>
        <p:spPr>
          <a:xfrm>
            <a:off x="800100" y="481945"/>
            <a:ext cx="7543800" cy="10287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1B699F"/>
              </a:buClr>
              <a:buSzPts val="3000"/>
              <a:buFont typeface="Avenir"/>
              <a:buNone/>
              <a:defRPr b="0" i="0" sz="3000" u="none" cap="none" strike="noStrike">
                <a:solidFill>
                  <a:srgbClr val="1B699F"/>
                </a:solidFill>
                <a:latin typeface="Avenir"/>
                <a:ea typeface="Avenir"/>
                <a:cs typeface="Avenir"/>
                <a:sym typeface="Avenir"/>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 name="Google Shape;10;p1"/>
          <p:cNvSpPr txBox="1"/>
          <p:nvPr>
            <p:ph idx="1" type="body"/>
          </p:nvPr>
        </p:nvSpPr>
        <p:spPr>
          <a:xfrm>
            <a:off x="800100" y="1577340"/>
            <a:ext cx="7543800" cy="2887200"/>
          </a:xfrm>
          <a:prstGeom prst="rect">
            <a:avLst/>
          </a:prstGeom>
          <a:noFill/>
          <a:ln>
            <a:noFill/>
          </a:ln>
        </p:spPr>
        <p:txBody>
          <a:bodyPr anchorCtr="0" anchor="t" bIns="34275" lIns="68575" spcFirstLastPara="1" rIns="68575" wrap="square" tIns="34275">
            <a:noAutofit/>
          </a:bodyPr>
          <a:lstStyle>
            <a:lvl1pPr indent="-298450" lvl="0" marL="457200" marR="0" rtl="0" algn="l">
              <a:lnSpc>
                <a:spcPct val="110000"/>
              </a:lnSpc>
              <a:spcBef>
                <a:spcPts val="7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1pPr>
            <a:lvl2pPr indent="-292100" lvl="1" marL="914400" marR="0" rtl="0" algn="l">
              <a:lnSpc>
                <a:spcPct val="100000"/>
              </a:lnSpc>
              <a:spcBef>
                <a:spcPts val="400"/>
              </a:spcBef>
              <a:spcAft>
                <a:spcPts val="0"/>
              </a:spcAft>
              <a:buClr>
                <a:srgbClr val="1B699F"/>
              </a:buClr>
              <a:buSzPts val="1000"/>
              <a:buFont typeface="Garamond"/>
              <a:buChar char="◦"/>
              <a:defRPr b="0" i="0" sz="1000" u="none" cap="none" strike="noStrike">
                <a:solidFill>
                  <a:schemeClr val="dk1"/>
                </a:solidFill>
                <a:latin typeface="Avenir"/>
                <a:ea typeface="Avenir"/>
                <a:cs typeface="Avenir"/>
                <a:sym typeface="Avenir"/>
              </a:defRPr>
            </a:lvl2pPr>
            <a:lvl3pPr indent="-285750" lvl="2" marL="1371600" marR="0" rtl="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3pPr>
            <a:lvl4pPr indent="-285750" lvl="3" marL="1828800" marR="0" rtl="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4pPr>
            <a:lvl5pPr indent="-285750" lvl="4" marL="2286000" marR="0" rtl="0" algn="l">
              <a:lnSpc>
                <a:spcPct val="100000"/>
              </a:lnSpc>
              <a:spcBef>
                <a:spcPts val="400"/>
              </a:spcBef>
              <a:spcAft>
                <a:spcPts val="0"/>
              </a:spcAft>
              <a:buClr>
                <a:srgbClr val="1B699F"/>
              </a:buClr>
              <a:buSzPts val="900"/>
              <a:buFont typeface="Garamond"/>
              <a:buChar char="◦"/>
              <a:defRPr b="0" i="0" sz="900" u="none" cap="none" strike="noStrike">
                <a:solidFill>
                  <a:schemeClr val="dk1"/>
                </a:solidFill>
                <a:latin typeface="Avenir"/>
                <a:ea typeface="Avenir"/>
                <a:cs typeface="Avenir"/>
                <a:sym typeface="Avenir"/>
              </a:defRPr>
            </a:lvl5pPr>
            <a:lvl6pPr indent="-298450" lvl="5" marL="2743200" marR="0" rtl="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6pPr>
            <a:lvl7pPr indent="-298450" lvl="6" marL="3200400" marR="0" rtl="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7pPr>
            <a:lvl8pPr indent="-298450" lvl="7" marL="3657600" marR="0" rtl="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8pPr>
            <a:lvl9pPr indent="-298450" lvl="8" marL="4114800" marR="0" rtl="0" algn="l">
              <a:lnSpc>
                <a:spcPct val="100000"/>
              </a:lnSpc>
              <a:spcBef>
                <a:spcPts val="400"/>
              </a:spcBef>
              <a:spcAft>
                <a:spcPts val="0"/>
              </a:spcAft>
              <a:buClr>
                <a:srgbClr val="1B699F"/>
              </a:buClr>
              <a:buSzPts val="1100"/>
              <a:buFont typeface="Garamond"/>
              <a:buChar char="◦"/>
              <a:defRPr b="0" i="0" sz="1100" u="none" cap="none" strike="noStrike">
                <a:solidFill>
                  <a:schemeClr val="dk1"/>
                </a:solidFill>
                <a:latin typeface="Avenir"/>
                <a:ea typeface="Avenir"/>
                <a:cs typeface="Avenir"/>
                <a:sym typeface="Avenir"/>
              </a:defRPr>
            </a:lvl9pPr>
          </a:lstStyle>
          <a:p/>
        </p:txBody>
      </p:sp>
      <p:sp>
        <p:nvSpPr>
          <p:cNvPr id="11" name="Google Shape;11;p1"/>
          <p:cNvSpPr txBox="1"/>
          <p:nvPr>
            <p:ph idx="10" type="dt"/>
          </p:nvPr>
        </p:nvSpPr>
        <p:spPr>
          <a:xfrm>
            <a:off x="5442595" y="4526280"/>
            <a:ext cx="2169600" cy="274200"/>
          </a:xfrm>
          <a:prstGeom prst="rect">
            <a:avLst/>
          </a:prstGeom>
          <a:noFill/>
          <a:ln>
            <a:noFill/>
          </a:ln>
        </p:spPr>
        <p:txBody>
          <a:bodyPr anchorCtr="0" anchor="b" bIns="34275" lIns="68575" spcFirstLastPara="1" rIns="68575" wrap="square" tIns="34275">
            <a:noAutofit/>
          </a:bodyPr>
          <a:lstStyle>
            <a:lvl1pPr lvl="0" marR="0" rtl="0" algn="r">
              <a:spcBef>
                <a:spcPts val="0"/>
              </a:spcBef>
              <a:spcAft>
                <a:spcPts val="0"/>
              </a:spcAft>
              <a:buSzPts val="1100"/>
              <a:buNone/>
              <a:defRPr b="0" i="0" sz="600" u="none" cap="none" strike="noStrike">
                <a:solidFill>
                  <a:srgbClr val="207CC0"/>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2" name="Google Shape;12;p1"/>
          <p:cNvSpPr txBox="1"/>
          <p:nvPr>
            <p:ph idx="11" type="ftr"/>
          </p:nvPr>
        </p:nvSpPr>
        <p:spPr>
          <a:xfrm>
            <a:off x="800100" y="4526280"/>
            <a:ext cx="4362600" cy="274200"/>
          </a:xfrm>
          <a:prstGeom prst="rect">
            <a:avLst/>
          </a:prstGeom>
          <a:noFill/>
          <a:ln>
            <a:noFill/>
          </a:ln>
        </p:spPr>
        <p:txBody>
          <a:bodyPr anchorCtr="0" anchor="b" bIns="34275" lIns="68575" spcFirstLastPara="1" rIns="68575" wrap="square" tIns="34275">
            <a:noAutofit/>
          </a:bodyPr>
          <a:lstStyle>
            <a:lvl1pPr lvl="0" marR="0" rtl="0" algn="l">
              <a:spcBef>
                <a:spcPts val="0"/>
              </a:spcBef>
              <a:spcAft>
                <a:spcPts val="0"/>
              </a:spcAft>
              <a:buSzPts val="1100"/>
              <a:buNone/>
              <a:defRPr b="0" i="0" sz="600" u="none" cap="none" strike="noStrike">
                <a:solidFill>
                  <a:srgbClr val="1B699F"/>
                </a:solidFill>
                <a:latin typeface="Avenir"/>
                <a:ea typeface="Avenir"/>
                <a:cs typeface="Avenir"/>
                <a:sym typeface="Avenir"/>
              </a:defRPr>
            </a:lvl1pPr>
            <a:lvl2pPr lvl="1"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2pPr>
            <a:lvl3pPr lvl="2"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3pPr>
            <a:lvl4pPr lvl="3"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4pPr>
            <a:lvl5pPr lvl="4"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5pPr>
            <a:lvl6pPr lvl="5"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6pPr>
            <a:lvl7pPr lvl="6"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7pPr>
            <a:lvl8pPr lvl="7"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8pPr>
            <a:lvl9pPr lvl="8" marR="0" rtl="0" algn="l">
              <a:spcBef>
                <a:spcPts val="0"/>
              </a:spcBef>
              <a:spcAft>
                <a:spcPts val="0"/>
              </a:spcAft>
              <a:buSzPts val="1100"/>
              <a:buNone/>
              <a:defRPr b="0" i="0" sz="1400" u="none" cap="none" strike="noStrike">
                <a:solidFill>
                  <a:schemeClr val="dk1"/>
                </a:solidFill>
                <a:latin typeface="Avenir"/>
                <a:ea typeface="Avenir"/>
                <a:cs typeface="Avenir"/>
                <a:sym typeface="Avenir"/>
              </a:defRPr>
            </a:lvl9pPr>
          </a:lstStyle>
          <a:p/>
        </p:txBody>
      </p:sp>
      <p:sp>
        <p:nvSpPr>
          <p:cNvPr id="13" name="Google Shape;13;p1"/>
          <p:cNvSpPr txBox="1"/>
          <p:nvPr>
            <p:ph idx="12" type="sldNum"/>
          </p:nvPr>
        </p:nvSpPr>
        <p:spPr>
          <a:xfrm>
            <a:off x="7715250" y="4526280"/>
            <a:ext cx="628500" cy="274200"/>
          </a:xfrm>
          <a:prstGeom prst="rect">
            <a:avLst/>
          </a:prstGeom>
          <a:noFill/>
          <a:ln>
            <a:noFill/>
          </a:ln>
        </p:spPr>
        <p:txBody>
          <a:bodyPr anchorCtr="0" anchor="b" bIns="34275" lIns="68575" spcFirstLastPara="1" rIns="68575" wrap="square" tIns="34275">
            <a:noAutofit/>
          </a:bodyPr>
          <a:lstStyle>
            <a:lvl1pPr indent="0" lvl="0" marL="0" marR="0" rtl="0" algn="r">
              <a:spcBef>
                <a:spcPts val="0"/>
              </a:spcBef>
              <a:buNone/>
              <a:defRPr b="0" i="0" sz="600" u="none" cap="none" strike="noStrike">
                <a:solidFill>
                  <a:srgbClr val="207CC0"/>
                </a:solidFill>
                <a:latin typeface="Avenir"/>
                <a:ea typeface="Avenir"/>
                <a:cs typeface="Avenir"/>
                <a:sym typeface="Avenir"/>
              </a:defRPr>
            </a:lvl1pPr>
            <a:lvl2pPr indent="0" lvl="1" marL="0" marR="0" rtl="0" algn="r">
              <a:spcBef>
                <a:spcPts val="0"/>
              </a:spcBef>
              <a:buNone/>
              <a:defRPr b="0" i="0" sz="600" u="none" cap="none" strike="noStrike">
                <a:solidFill>
                  <a:srgbClr val="207CC0"/>
                </a:solidFill>
                <a:latin typeface="Avenir"/>
                <a:ea typeface="Avenir"/>
                <a:cs typeface="Avenir"/>
                <a:sym typeface="Avenir"/>
              </a:defRPr>
            </a:lvl2pPr>
            <a:lvl3pPr indent="0" lvl="2" marL="0" marR="0" rtl="0" algn="r">
              <a:spcBef>
                <a:spcPts val="0"/>
              </a:spcBef>
              <a:buNone/>
              <a:defRPr b="0" i="0" sz="600" u="none" cap="none" strike="noStrike">
                <a:solidFill>
                  <a:srgbClr val="207CC0"/>
                </a:solidFill>
                <a:latin typeface="Avenir"/>
                <a:ea typeface="Avenir"/>
                <a:cs typeface="Avenir"/>
                <a:sym typeface="Avenir"/>
              </a:defRPr>
            </a:lvl3pPr>
            <a:lvl4pPr indent="0" lvl="3" marL="0" marR="0" rtl="0" algn="r">
              <a:spcBef>
                <a:spcPts val="0"/>
              </a:spcBef>
              <a:buNone/>
              <a:defRPr b="0" i="0" sz="600" u="none" cap="none" strike="noStrike">
                <a:solidFill>
                  <a:srgbClr val="207CC0"/>
                </a:solidFill>
                <a:latin typeface="Avenir"/>
                <a:ea typeface="Avenir"/>
                <a:cs typeface="Avenir"/>
                <a:sym typeface="Avenir"/>
              </a:defRPr>
            </a:lvl4pPr>
            <a:lvl5pPr indent="0" lvl="4" marL="0" marR="0" rtl="0" algn="r">
              <a:spcBef>
                <a:spcPts val="0"/>
              </a:spcBef>
              <a:buNone/>
              <a:defRPr b="0" i="0" sz="600" u="none" cap="none" strike="noStrike">
                <a:solidFill>
                  <a:srgbClr val="207CC0"/>
                </a:solidFill>
                <a:latin typeface="Avenir"/>
                <a:ea typeface="Avenir"/>
                <a:cs typeface="Avenir"/>
                <a:sym typeface="Avenir"/>
              </a:defRPr>
            </a:lvl5pPr>
            <a:lvl6pPr indent="0" lvl="5" marL="0" marR="0" rtl="0" algn="r">
              <a:spcBef>
                <a:spcPts val="0"/>
              </a:spcBef>
              <a:buNone/>
              <a:defRPr b="0" i="0" sz="600" u="none" cap="none" strike="noStrike">
                <a:solidFill>
                  <a:srgbClr val="207CC0"/>
                </a:solidFill>
                <a:latin typeface="Avenir"/>
                <a:ea typeface="Avenir"/>
                <a:cs typeface="Avenir"/>
                <a:sym typeface="Avenir"/>
              </a:defRPr>
            </a:lvl6pPr>
            <a:lvl7pPr indent="0" lvl="6" marL="0" marR="0" rtl="0" algn="r">
              <a:spcBef>
                <a:spcPts val="0"/>
              </a:spcBef>
              <a:buNone/>
              <a:defRPr b="0" i="0" sz="600" u="none" cap="none" strike="noStrike">
                <a:solidFill>
                  <a:srgbClr val="207CC0"/>
                </a:solidFill>
                <a:latin typeface="Avenir"/>
                <a:ea typeface="Avenir"/>
                <a:cs typeface="Avenir"/>
                <a:sym typeface="Avenir"/>
              </a:defRPr>
            </a:lvl7pPr>
            <a:lvl8pPr indent="0" lvl="7" marL="0" marR="0" rtl="0" algn="r">
              <a:spcBef>
                <a:spcPts val="0"/>
              </a:spcBef>
              <a:buNone/>
              <a:defRPr b="0" i="0" sz="600" u="none" cap="none" strike="noStrike">
                <a:solidFill>
                  <a:srgbClr val="207CC0"/>
                </a:solidFill>
                <a:latin typeface="Avenir"/>
                <a:ea typeface="Avenir"/>
                <a:cs typeface="Avenir"/>
                <a:sym typeface="Avenir"/>
              </a:defRPr>
            </a:lvl8pPr>
            <a:lvl9pPr indent="0" lvl="8" marL="0" marR="0" rtl="0" algn="r">
              <a:spcBef>
                <a:spcPts val="0"/>
              </a:spcBef>
              <a:buNone/>
              <a:defRPr b="0" i="0" sz="600" u="none" cap="none" strike="noStrike">
                <a:solidFill>
                  <a:srgbClr val="207CC0"/>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
              <a:t>‹#›</a:t>
            </a:fld>
            <a:endParaRPr/>
          </a:p>
        </p:txBody>
      </p:sp>
      <p:sp>
        <p:nvSpPr>
          <p:cNvPr id="14" name="Google Shape;14;p1"/>
          <p:cNvSpPr txBox="1"/>
          <p:nvPr/>
        </p:nvSpPr>
        <p:spPr>
          <a:xfrm>
            <a:off x="95075" y="4819975"/>
            <a:ext cx="8541600" cy="39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rgbClr val="000000"/>
              </a:buClr>
              <a:buFont typeface="Arial"/>
              <a:buNone/>
            </a:pPr>
            <a:r>
              <a:rPr lang="en" sz="900">
                <a:solidFill>
                  <a:schemeClr val="dk1"/>
                </a:solidFill>
                <a:latin typeface="Avenir"/>
                <a:ea typeface="Avenir"/>
                <a:cs typeface="Avenir"/>
                <a:sym typeface="Avenir"/>
              </a:rPr>
              <a:t>     @HimarshaJ @WebSciDL  #cs895f20 CS895, Fall 2020</a:t>
            </a:r>
            <a:endParaRPr sz="900">
              <a:latin typeface="Avenir"/>
              <a:ea typeface="Avenir"/>
              <a:cs typeface="Avenir"/>
              <a:sym typeface="Avenir"/>
            </a:endParaRPr>
          </a:p>
        </p:txBody>
      </p:sp>
      <p:pic>
        <p:nvPicPr>
          <p:cNvPr descr="A picture containing ax, tool&#10;&#10;Description automatically generated" id="15" name="Google Shape;15;p1"/>
          <p:cNvPicPr preferRelativeResize="0"/>
          <p:nvPr/>
        </p:nvPicPr>
        <p:blipFill rotWithShape="1">
          <a:blip r:embed="rId1">
            <a:alphaModFix/>
          </a:blip>
          <a:srcRect b="0" l="0" r="0" t="0"/>
          <a:stretch/>
        </p:blipFill>
        <p:spPr>
          <a:xfrm>
            <a:off x="2936800" y="5010575"/>
            <a:ext cx="89200" cy="725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hyperlink" Target="http://web.archive.org/web/*/http://themillenniumreport.com/2020/03/coronavirus-hoax-fake-virus-pandemic-fabricated-to-cover-up-global-outbreak-of-5g-syndrome" TargetMode="External"/><Relationship Id="rId5" Type="http://schemas.openxmlformats.org/officeDocument/2006/relationships/hyperlink" Target="http://web.archive.org/web/*/http://themillenniumreport.com/2020/03/coronavirus-hoax-fake-virus-pandemic-fabricated-to-cover-up-global-outbreak-of-5g-syndrome" TargetMode="External"/><Relationship Id="rId6" Type="http://schemas.openxmlformats.org/officeDocument/2006/relationships/hyperlink" Target="https://www.crowdtangle.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20.jpg"/><Relationship Id="rId5" Type="http://schemas.openxmlformats.org/officeDocument/2006/relationships/hyperlink" Target="https://doi.org/10.37016/mr-2020-4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hyperlink" Target="http://themillenniumreport.com/2020/03/coronavirus-hoax-fake-virus-pandemic-fabricated-to-cover-up-global-outbreak-of-5g-syndrome/" TargetMode="External"/></Relationships>
</file>

<file path=ppt/slides/_rels/slide4.xml.rels><?xml version="1.0" encoding="UTF-8" standalone="yes"?><Relationships xmlns="http://schemas.openxmlformats.org/package/2006/relationships"><Relationship Id="rId10" Type="http://schemas.openxmlformats.org/officeDocument/2006/relationships/hyperlink" Target="https://arxiv.org/abs/1801.10396"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s-dl.blogspot.com/2018/04/2018-04-12-web-archives-are-used-for.html" TargetMode="External"/><Relationship Id="rId4" Type="http://schemas.openxmlformats.org/officeDocument/2006/relationships/hyperlink" Target="https://extremism.gwu.edu/sites/g/files/zaxdzs2191/f/Telegram%20Tracker%20Summer%202017.pdf" TargetMode="External"/><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hyperlink" Target="https://medium.com/on-archivy/islamic-state-extremists-are-using-the-internet-archive-to-deliver-propaganda-a132597dd16" TargetMode="External"/><Relationship Id="rId7" Type="http://schemas.openxmlformats.org/officeDocument/2006/relationships/image" Target="../media/image11.png"/><Relationship Id="rId8" Type="http://schemas.openxmlformats.org/officeDocument/2006/relationships/hyperlink" Target="https://arxiv.org/abs/1309.401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medium.com/@_C_3PJoe/the-internet-archive-is-being-used-as-a-disinformation-mule-fc90a6d07ced" TargetMode="External"/><Relationship Id="rId4" Type="http://schemas.openxmlformats.org/officeDocument/2006/relationships/image" Target="../media/image14.png"/><Relationship Id="rId5" Type="http://schemas.openxmlformats.org/officeDocument/2006/relationships/hyperlink" Target="http://web.archive.org/web/20200405061401/https://medium.com/@agaiziunas/covid-19-had-us-all-fooled-but-now-we-might-have-finally-found-its-secret-91182386efcb" TargetMode="External"/><Relationship Id="rId6" Type="http://schemas.openxmlformats.org/officeDocument/2006/relationships/image" Target="../media/image6.png"/><Relationship Id="rId7" Type="http://schemas.openxmlformats.org/officeDocument/2006/relationships/hyperlink" Target="https://web.archive.org/web/20200406190917/https://n5ti.com/health/1233/" TargetMode="External"/><Relationship Id="rId8"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atasociety.net/output/data-craf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110" name="Shape 110"/>
        <p:cNvGrpSpPr/>
        <p:nvPr/>
      </p:nvGrpSpPr>
      <p:grpSpPr>
        <a:xfrm>
          <a:off x="0" y="0"/>
          <a:ext cx="0" cy="0"/>
          <a:chOff x="0" y="0"/>
          <a:chExt cx="0" cy="0"/>
        </a:xfrm>
      </p:grpSpPr>
      <p:sp>
        <p:nvSpPr>
          <p:cNvPr id="111" name="Google Shape;111;p13"/>
          <p:cNvSpPr/>
          <p:nvPr/>
        </p:nvSpPr>
        <p:spPr>
          <a:xfrm>
            <a:off x="0" y="0"/>
            <a:ext cx="9144000" cy="5143500"/>
          </a:xfrm>
          <a:prstGeom prst="rect">
            <a:avLst/>
          </a:prstGeom>
          <a:solidFill>
            <a:srgbClr val="0E3653">
              <a:alpha val="6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venir"/>
              <a:ea typeface="Avenir"/>
              <a:cs typeface="Avenir"/>
              <a:sym typeface="Avenir"/>
            </a:endParaRPr>
          </a:p>
        </p:txBody>
      </p:sp>
      <p:sp>
        <p:nvSpPr>
          <p:cNvPr id="112" name="Google Shape;112;p13"/>
          <p:cNvSpPr/>
          <p:nvPr/>
        </p:nvSpPr>
        <p:spPr>
          <a:xfrm>
            <a:off x="339892" y="342900"/>
            <a:ext cx="8461200" cy="4457700"/>
          </a:xfrm>
          <a:prstGeom prst="rect">
            <a:avLst/>
          </a:prstGeom>
          <a:solidFill>
            <a:srgbClr val="FFFFFF"/>
          </a:solidFill>
          <a:ln>
            <a:noFill/>
          </a:ln>
          <a:effectLst>
            <a:outerShdw blurRad="50800" rotWithShape="0" algn="ctr">
              <a:srgbClr val="000000">
                <a:alpha val="6588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 name="Google Shape;113;p13"/>
          <p:cNvSpPr/>
          <p:nvPr/>
        </p:nvSpPr>
        <p:spPr>
          <a:xfrm>
            <a:off x="462553" y="466345"/>
            <a:ext cx="8215800" cy="4210800"/>
          </a:xfrm>
          <a:prstGeom prst="rect">
            <a:avLst/>
          </a:prstGeom>
          <a:solidFill>
            <a:srgbClr val="FEFEFE"/>
          </a:solidFill>
          <a:ln cap="sq" cmpd="sng" w="9525">
            <a:solidFill>
              <a:srgbClr val="207CC0"/>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4" name="Google Shape;114;p13"/>
          <p:cNvSpPr txBox="1"/>
          <p:nvPr>
            <p:ph type="ctrTitle"/>
          </p:nvPr>
        </p:nvSpPr>
        <p:spPr>
          <a:xfrm>
            <a:off x="741004" y="1014346"/>
            <a:ext cx="7659000" cy="1098900"/>
          </a:xfrm>
          <a:prstGeom prst="rect">
            <a:avLst/>
          </a:prstGeom>
          <a:noFill/>
          <a:ln>
            <a:noFill/>
          </a:ln>
        </p:spPr>
        <p:txBody>
          <a:bodyPr anchorCtr="0" anchor="ctr" bIns="34275" lIns="68575" spcFirstLastPara="1" rIns="68575" wrap="square" tIns="34275">
            <a:noAutofit/>
          </a:bodyPr>
          <a:lstStyle/>
          <a:p>
            <a:pPr indent="0" lvl="0" marL="0" rtl="0" algn="ctr">
              <a:lnSpc>
                <a:spcPct val="83000"/>
              </a:lnSpc>
              <a:spcBef>
                <a:spcPts val="0"/>
              </a:spcBef>
              <a:spcAft>
                <a:spcPts val="0"/>
              </a:spcAft>
              <a:buNone/>
            </a:pPr>
            <a:r>
              <a:rPr lang="en" sz="3000">
                <a:solidFill>
                  <a:schemeClr val="dk1"/>
                </a:solidFill>
                <a:latin typeface="Lato"/>
                <a:ea typeface="Lato"/>
                <a:cs typeface="Lato"/>
                <a:sym typeface="Lato"/>
              </a:rPr>
              <a:t>The weaponization of web archives: Data craft and COVID-19 publics</a:t>
            </a:r>
            <a:endParaRPr sz="3000">
              <a:solidFill>
                <a:schemeClr val="dk1"/>
              </a:solidFill>
              <a:latin typeface="Lato"/>
              <a:ea typeface="Lato"/>
              <a:cs typeface="Lato"/>
              <a:sym typeface="Lato"/>
            </a:endParaRPr>
          </a:p>
        </p:txBody>
      </p:sp>
      <p:sp>
        <p:nvSpPr>
          <p:cNvPr id="115" name="Google Shape;115;p13"/>
          <p:cNvSpPr/>
          <p:nvPr/>
        </p:nvSpPr>
        <p:spPr>
          <a:xfrm>
            <a:off x="3851910" y="335118"/>
            <a:ext cx="1440300" cy="5484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116" name="Google Shape;116;p13"/>
          <p:cNvCxnSpPr/>
          <p:nvPr/>
        </p:nvCxnSpPr>
        <p:spPr>
          <a:xfrm>
            <a:off x="3937635" y="335117"/>
            <a:ext cx="0" cy="4800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17" name="Google Shape;117;p13"/>
          <p:cNvCxnSpPr/>
          <p:nvPr/>
        </p:nvCxnSpPr>
        <p:spPr>
          <a:xfrm>
            <a:off x="5206365" y="335117"/>
            <a:ext cx="0" cy="480000"/>
          </a:xfrm>
          <a:prstGeom prst="straightConnector1">
            <a:avLst/>
          </a:prstGeom>
          <a:solidFill>
            <a:srgbClr val="1B699F"/>
          </a:solidFill>
          <a:ln cap="flat" cmpd="sng" w="9525">
            <a:solidFill>
              <a:srgbClr val="FFFFFF"/>
            </a:solidFill>
            <a:prstDash val="solid"/>
            <a:miter lim="800000"/>
            <a:headEnd len="sm" w="sm" type="none"/>
            <a:tailEnd len="sm" w="sm" type="none"/>
          </a:ln>
        </p:spPr>
      </p:cxnSp>
      <p:cxnSp>
        <p:nvCxnSpPr>
          <p:cNvPr id="118" name="Google Shape;118;p13"/>
          <p:cNvCxnSpPr/>
          <p:nvPr/>
        </p:nvCxnSpPr>
        <p:spPr>
          <a:xfrm>
            <a:off x="3937635" y="819088"/>
            <a:ext cx="1268700" cy="0"/>
          </a:xfrm>
          <a:prstGeom prst="straightConnector1">
            <a:avLst/>
          </a:prstGeom>
          <a:solidFill>
            <a:srgbClr val="1B699F"/>
          </a:solidFill>
          <a:ln cap="flat" cmpd="sng" w="9525">
            <a:solidFill>
              <a:srgbClr val="FFFFFF"/>
            </a:solidFill>
            <a:prstDash val="solid"/>
            <a:miter lim="800000"/>
            <a:headEnd len="sm" w="sm" type="none"/>
            <a:tailEnd len="sm" w="sm" type="none"/>
          </a:ln>
        </p:spPr>
      </p:cxnSp>
      <p:pic>
        <p:nvPicPr>
          <p:cNvPr descr="A picture containing drawing&#10;&#10;Description automatically generated" id="119" name="Google Shape;119;p13"/>
          <p:cNvPicPr preferRelativeResize="0"/>
          <p:nvPr/>
        </p:nvPicPr>
        <p:blipFill rotWithShape="1">
          <a:blip r:embed="rId4">
            <a:alphaModFix/>
          </a:blip>
          <a:srcRect b="0" l="0" r="0" t="0"/>
          <a:stretch/>
        </p:blipFill>
        <p:spPr>
          <a:xfrm>
            <a:off x="7567797" y="3673216"/>
            <a:ext cx="989841" cy="909829"/>
          </a:xfrm>
          <a:prstGeom prst="rect">
            <a:avLst/>
          </a:prstGeom>
          <a:noFill/>
          <a:ln>
            <a:noFill/>
          </a:ln>
        </p:spPr>
      </p:pic>
      <p:pic>
        <p:nvPicPr>
          <p:cNvPr descr="A picture containing clock&#10;&#10;Description automatically generated" id="120" name="Google Shape;120;p13"/>
          <p:cNvPicPr preferRelativeResize="0"/>
          <p:nvPr/>
        </p:nvPicPr>
        <p:blipFill rotWithShape="1">
          <a:blip r:embed="rId5">
            <a:alphaModFix/>
          </a:blip>
          <a:srcRect b="0" l="0" r="0" t="0"/>
          <a:stretch/>
        </p:blipFill>
        <p:spPr>
          <a:xfrm>
            <a:off x="586361" y="3607307"/>
            <a:ext cx="975738" cy="975738"/>
          </a:xfrm>
          <a:prstGeom prst="rect">
            <a:avLst/>
          </a:prstGeom>
          <a:noFill/>
          <a:ln>
            <a:noFill/>
          </a:ln>
        </p:spPr>
      </p:pic>
      <p:sp>
        <p:nvSpPr>
          <p:cNvPr id="121" name="Google Shape;121;p13"/>
          <p:cNvSpPr txBox="1"/>
          <p:nvPr/>
        </p:nvSpPr>
        <p:spPr>
          <a:xfrm>
            <a:off x="2719413" y="2812722"/>
            <a:ext cx="3422400" cy="1315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i="0" lang="en" sz="1400" u="none" cap="none" strike="noStrike">
                <a:solidFill>
                  <a:schemeClr val="dk1"/>
                </a:solidFill>
                <a:latin typeface="Lato"/>
                <a:ea typeface="Lato"/>
                <a:cs typeface="Lato"/>
                <a:sym typeface="Lato"/>
              </a:rPr>
              <a:t>Presented By:</a:t>
            </a:r>
            <a:endParaRPr sz="1100">
              <a:latin typeface="Lato"/>
              <a:ea typeface="Lato"/>
              <a:cs typeface="Lato"/>
              <a:sym typeface="Lato"/>
            </a:endParaRPr>
          </a:p>
          <a:p>
            <a:pPr indent="0" lvl="0" marL="0" marR="0" rtl="0" algn="ctr">
              <a:spcBef>
                <a:spcPts val="0"/>
              </a:spcBef>
              <a:spcAft>
                <a:spcPts val="0"/>
              </a:spcAft>
              <a:buNone/>
            </a:pPr>
            <a:r>
              <a:rPr i="0" lang="en" sz="1400" u="none" cap="none" strike="noStrike">
                <a:solidFill>
                  <a:schemeClr val="dk1"/>
                </a:solidFill>
                <a:latin typeface="Lato"/>
                <a:ea typeface="Lato"/>
                <a:cs typeface="Lato"/>
                <a:sym typeface="Lato"/>
              </a:rPr>
              <a:t>Himarsha R Jayanetti</a:t>
            </a:r>
            <a:endParaRPr sz="1100">
              <a:latin typeface="Lato"/>
              <a:ea typeface="Lato"/>
              <a:cs typeface="Lato"/>
              <a:sym typeface="Lato"/>
            </a:endParaRPr>
          </a:p>
          <a:p>
            <a:pPr indent="0" lvl="0" marL="0" marR="0" rtl="0" algn="ctr">
              <a:spcBef>
                <a:spcPts val="0"/>
              </a:spcBef>
              <a:spcAft>
                <a:spcPts val="0"/>
              </a:spcAft>
              <a:buNone/>
            </a:pPr>
            <a:r>
              <a:rPr lang="en">
                <a:solidFill>
                  <a:schemeClr val="dk1"/>
                </a:solidFill>
                <a:latin typeface="Lato"/>
                <a:ea typeface="Lato"/>
                <a:cs typeface="Lato"/>
                <a:sym typeface="Lato"/>
              </a:rPr>
              <a:t>PhD</a:t>
            </a:r>
            <a:r>
              <a:rPr i="0" lang="en" sz="1400" u="none" cap="none" strike="noStrike">
                <a:solidFill>
                  <a:schemeClr val="dk1"/>
                </a:solidFill>
                <a:latin typeface="Lato"/>
                <a:ea typeface="Lato"/>
                <a:cs typeface="Lato"/>
                <a:sym typeface="Lato"/>
              </a:rPr>
              <a:t> Student</a:t>
            </a:r>
            <a:endParaRPr sz="1100">
              <a:latin typeface="Lato"/>
              <a:ea typeface="Lato"/>
              <a:cs typeface="Lato"/>
              <a:sym typeface="Lato"/>
            </a:endParaRPr>
          </a:p>
          <a:p>
            <a:pPr indent="0" lvl="0" marL="0" marR="0" rtl="0" algn="ctr">
              <a:spcBef>
                <a:spcPts val="0"/>
              </a:spcBef>
              <a:spcAft>
                <a:spcPts val="0"/>
              </a:spcAft>
              <a:buNone/>
            </a:pPr>
            <a:r>
              <a:rPr i="0" lang="en" sz="1400" u="none" cap="none" strike="noStrike">
                <a:solidFill>
                  <a:schemeClr val="dk1"/>
                </a:solidFill>
                <a:latin typeface="Lato"/>
                <a:ea typeface="Lato"/>
                <a:cs typeface="Lato"/>
                <a:sym typeface="Lato"/>
              </a:rPr>
              <a:t>Department of Computer Science</a:t>
            </a:r>
            <a:endParaRPr sz="1100">
              <a:latin typeface="Lato"/>
              <a:ea typeface="Lato"/>
              <a:cs typeface="Lato"/>
              <a:sym typeface="Lato"/>
            </a:endParaRPr>
          </a:p>
          <a:p>
            <a:pPr indent="0" lvl="0" marL="0" marR="0" rtl="0" algn="ctr">
              <a:spcBef>
                <a:spcPts val="0"/>
              </a:spcBef>
              <a:spcAft>
                <a:spcPts val="0"/>
              </a:spcAft>
              <a:buNone/>
            </a:pPr>
            <a:r>
              <a:rPr i="0" lang="en" sz="1400" u="none" cap="none" strike="noStrike">
                <a:solidFill>
                  <a:schemeClr val="dk1"/>
                </a:solidFill>
                <a:latin typeface="Lato"/>
                <a:ea typeface="Lato"/>
                <a:cs typeface="Lato"/>
                <a:sym typeface="Lato"/>
              </a:rPr>
              <a:t>Old Dominion University, Norfolk, Virginia</a:t>
            </a:r>
            <a:endParaRPr sz="1100">
              <a:latin typeface="Lato"/>
              <a:ea typeface="Lato"/>
              <a:cs typeface="Lato"/>
              <a:sym typeface="Lato"/>
            </a:endParaRPr>
          </a:p>
          <a:p>
            <a:pPr indent="0" lvl="0" marL="0" marR="0" rtl="0" algn="ctr">
              <a:spcBef>
                <a:spcPts val="0"/>
              </a:spcBef>
              <a:spcAft>
                <a:spcPts val="0"/>
              </a:spcAft>
              <a:buNone/>
            </a:pPr>
            <a:r>
              <a:rPr i="0" lang="en" sz="1400" u="none" cap="none" strike="noStrike">
                <a:solidFill>
                  <a:schemeClr val="dk1"/>
                </a:solidFill>
                <a:latin typeface="Lato"/>
                <a:ea typeface="Lato"/>
                <a:cs typeface="Lato"/>
                <a:sym typeface="Lato"/>
              </a:rPr>
              <a:t>       </a:t>
            </a:r>
            <a:r>
              <a:rPr i="0" lang="en" sz="1100" u="none" cap="none" strike="noStrike">
                <a:solidFill>
                  <a:schemeClr val="dk1"/>
                </a:solidFill>
                <a:latin typeface="Lato"/>
                <a:ea typeface="Lato"/>
                <a:cs typeface="Lato"/>
                <a:sym typeface="Lato"/>
              </a:rPr>
              <a:t>@HimarshaJ @WebSciDL</a:t>
            </a:r>
            <a:endParaRPr i="0" sz="1100" u="none" cap="none" strike="noStrike">
              <a:solidFill>
                <a:schemeClr val="dk1"/>
              </a:solidFill>
              <a:latin typeface="Lato"/>
              <a:ea typeface="Lato"/>
              <a:cs typeface="Lato"/>
              <a:sym typeface="Lato"/>
            </a:endParaRPr>
          </a:p>
        </p:txBody>
      </p:sp>
      <p:pic>
        <p:nvPicPr>
          <p:cNvPr descr="A picture containing ax, tool&#10;&#10;Description automatically generated" id="122" name="Google Shape;122;p13"/>
          <p:cNvPicPr preferRelativeResize="0"/>
          <p:nvPr/>
        </p:nvPicPr>
        <p:blipFill rotWithShape="1">
          <a:blip r:embed="rId6">
            <a:alphaModFix/>
          </a:blip>
          <a:srcRect b="0" l="0" r="0" t="0"/>
          <a:stretch/>
        </p:blipFill>
        <p:spPr>
          <a:xfrm>
            <a:off x="3637017" y="3962261"/>
            <a:ext cx="120156" cy="97728"/>
          </a:xfrm>
          <a:prstGeom prst="rect">
            <a:avLst/>
          </a:prstGeom>
          <a:noFill/>
          <a:ln>
            <a:noFill/>
          </a:ln>
        </p:spPr>
      </p:pic>
      <p:sp>
        <p:nvSpPr>
          <p:cNvPr id="123" name="Google Shape;123;p13"/>
          <p:cNvSpPr txBox="1"/>
          <p:nvPr/>
        </p:nvSpPr>
        <p:spPr>
          <a:xfrm flipH="1">
            <a:off x="1490865" y="4275217"/>
            <a:ext cx="6055500" cy="207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0" lang="en" sz="1000" u="none" cap="none" strike="noStrike">
                <a:solidFill>
                  <a:schemeClr val="dk1"/>
                </a:solidFill>
                <a:latin typeface="Lato"/>
                <a:ea typeface="Lato"/>
                <a:cs typeface="Lato"/>
                <a:sym typeface="Lato"/>
              </a:rPr>
              <a:t>Created as a course requirement for CS8</a:t>
            </a:r>
            <a:r>
              <a:rPr lang="en" sz="1000">
                <a:solidFill>
                  <a:schemeClr val="dk1"/>
                </a:solidFill>
                <a:latin typeface="Lato"/>
                <a:ea typeface="Lato"/>
                <a:cs typeface="Lato"/>
                <a:sym typeface="Lato"/>
              </a:rPr>
              <a:t>95</a:t>
            </a:r>
            <a:r>
              <a:rPr i="0" lang="en" sz="1000" u="none" cap="none" strike="noStrike">
                <a:solidFill>
                  <a:schemeClr val="dk1"/>
                </a:solidFill>
                <a:latin typeface="Lato"/>
                <a:ea typeface="Lato"/>
                <a:cs typeface="Lato"/>
                <a:sym typeface="Lato"/>
              </a:rPr>
              <a:t> </a:t>
            </a:r>
            <a:r>
              <a:rPr lang="en" sz="1000">
                <a:solidFill>
                  <a:schemeClr val="dk1"/>
                </a:solidFill>
                <a:latin typeface="Lato"/>
                <a:ea typeface="Lato"/>
                <a:cs typeface="Lato"/>
                <a:sym typeface="Lato"/>
              </a:rPr>
              <a:t>Web Archiving Forensics  </a:t>
            </a:r>
            <a:r>
              <a:rPr i="0" lang="en" sz="1000" u="none" cap="none" strike="noStrike">
                <a:solidFill>
                  <a:schemeClr val="dk1"/>
                </a:solidFill>
                <a:latin typeface="Lato"/>
                <a:ea typeface="Lato"/>
                <a:cs typeface="Lato"/>
                <a:sym typeface="Lato"/>
              </a:rPr>
              <a:t>(by Dr. </a:t>
            </a:r>
            <a:r>
              <a:rPr lang="en" sz="1000">
                <a:solidFill>
                  <a:schemeClr val="dk1"/>
                </a:solidFill>
                <a:latin typeface="Lato"/>
                <a:ea typeface="Lato"/>
                <a:cs typeface="Lato"/>
                <a:sym typeface="Lato"/>
              </a:rPr>
              <a:t>Michael Nelson</a:t>
            </a:r>
            <a:r>
              <a:rPr i="0" lang="en" sz="1000" u="none" cap="none" strike="noStrike">
                <a:solidFill>
                  <a:schemeClr val="dk1"/>
                </a:solidFill>
                <a:latin typeface="Lato"/>
                <a:ea typeface="Lato"/>
                <a:cs typeface="Lato"/>
                <a:sym typeface="Lato"/>
              </a:rPr>
              <a:t>), </a:t>
            </a:r>
            <a:r>
              <a:rPr lang="en" sz="1000">
                <a:solidFill>
                  <a:schemeClr val="dk1"/>
                </a:solidFill>
                <a:latin typeface="Lato"/>
                <a:ea typeface="Lato"/>
                <a:cs typeface="Lato"/>
                <a:sym typeface="Lato"/>
              </a:rPr>
              <a:t>Fall 2020</a:t>
            </a:r>
            <a:endParaRPr sz="1200">
              <a:latin typeface="Lato"/>
              <a:ea typeface="Lato"/>
              <a:cs typeface="Lato"/>
              <a:sym typeface="Lato"/>
            </a:endParaRPr>
          </a:p>
        </p:txBody>
      </p:sp>
      <p:sp>
        <p:nvSpPr>
          <p:cNvPr id="124" name="Google Shape;124;p13"/>
          <p:cNvSpPr txBox="1"/>
          <p:nvPr/>
        </p:nvSpPr>
        <p:spPr>
          <a:xfrm>
            <a:off x="2216850" y="1988500"/>
            <a:ext cx="4544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venir"/>
              <a:ea typeface="Avenir"/>
              <a:cs typeface="Avenir"/>
              <a:sym typeface="Avenir"/>
            </a:endParaRPr>
          </a:p>
        </p:txBody>
      </p:sp>
      <p:sp>
        <p:nvSpPr>
          <p:cNvPr id="125" name="Google Shape;125;p13"/>
          <p:cNvSpPr txBox="1"/>
          <p:nvPr>
            <p:ph type="ctrTitle"/>
          </p:nvPr>
        </p:nvSpPr>
        <p:spPr>
          <a:xfrm>
            <a:off x="53725" y="1859500"/>
            <a:ext cx="8215800" cy="1098900"/>
          </a:xfrm>
          <a:prstGeom prst="rect">
            <a:avLst/>
          </a:prstGeom>
          <a:noFill/>
          <a:ln>
            <a:noFill/>
          </a:ln>
        </p:spPr>
        <p:txBody>
          <a:bodyPr anchorCtr="0" anchor="ctr" bIns="34275" lIns="68575" spcFirstLastPara="1" rIns="68575" wrap="square" tIns="34275">
            <a:noAutofit/>
          </a:bodyPr>
          <a:lstStyle/>
          <a:p>
            <a:pPr indent="0" lvl="0" marL="0" rtl="0" algn="ctr">
              <a:lnSpc>
                <a:spcPct val="83000"/>
              </a:lnSpc>
              <a:spcBef>
                <a:spcPts val="0"/>
              </a:spcBef>
              <a:spcAft>
                <a:spcPts val="0"/>
              </a:spcAft>
              <a:buNone/>
            </a:pPr>
            <a:r>
              <a:rPr lang="en" sz="2100">
                <a:solidFill>
                  <a:schemeClr val="dk1"/>
                </a:solidFill>
                <a:latin typeface="Lato"/>
                <a:ea typeface="Lato"/>
                <a:cs typeface="Lato"/>
                <a:sym typeface="Lato"/>
              </a:rPr>
              <a:t>         Amelia Acker            Mitch Chaiet</a:t>
            </a:r>
            <a:endParaRPr sz="2100">
              <a:solidFill>
                <a:schemeClr val="dk1"/>
              </a:solidFill>
              <a:latin typeface="Lato"/>
              <a:ea typeface="Lato"/>
              <a:cs typeface="Lato"/>
              <a:sym typeface="Lato"/>
            </a:endParaRPr>
          </a:p>
          <a:p>
            <a:pPr indent="0" lvl="0" marL="0" rtl="0" algn="ctr">
              <a:lnSpc>
                <a:spcPct val="83000"/>
              </a:lnSpc>
              <a:spcBef>
                <a:spcPts val="0"/>
              </a:spcBef>
              <a:spcAft>
                <a:spcPts val="0"/>
              </a:spcAft>
              <a:buNone/>
            </a:pPr>
            <a:r>
              <a:t/>
            </a:r>
            <a:endParaRPr sz="2100">
              <a:solidFill>
                <a:schemeClr val="dk1"/>
              </a:solidFill>
              <a:latin typeface="Lato"/>
              <a:ea typeface="Lato"/>
              <a:cs typeface="Lato"/>
              <a:sym typeface="Lato"/>
            </a:endParaRPr>
          </a:p>
        </p:txBody>
      </p:sp>
      <p:pic>
        <p:nvPicPr>
          <p:cNvPr id="126" name="Google Shape;126;p13"/>
          <p:cNvPicPr preferRelativeResize="0"/>
          <p:nvPr/>
        </p:nvPicPr>
        <p:blipFill>
          <a:blip r:embed="rId7">
            <a:alphaModFix/>
          </a:blip>
          <a:stretch>
            <a:fillRect/>
          </a:stretch>
        </p:blipFill>
        <p:spPr>
          <a:xfrm>
            <a:off x="2490837" y="2375039"/>
            <a:ext cx="4351939" cy="340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2"/>
          <p:cNvSpPr txBox="1"/>
          <p:nvPr>
            <p:ph type="title"/>
          </p:nvPr>
        </p:nvSpPr>
        <p:spPr>
          <a:xfrm>
            <a:off x="800100" y="100945"/>
            <a:ext cx="75438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Research Questions</a:t>
            </a:r>
            <a:endParaRPr b="1">
              <a:latin typeface="Lato"/>
              <a:ea typeface="Lato"/>
              <a:cs typeface="Lato"/>
              <a:sym typeface="Lato"/>
            </a:endParaRPr>
          </a:p>
        </p:txBody>
      </p:sp>
      <p:sp>
        <p:nvSpPr>
          <p:cNvPr id="217" name="Google Shape;217;p22"/>
          <p:cNvSpPr txBox="1"/>
          <p:nvPr>
            <p:ph idx="1" type="body"/>
          </p:nvPr>
        </p:nvSpPr>
        <p:spPr>
          <a:xfrm>
            <a:off x="1060825" y="1120150"/>
            <a:ext cx="7184700" cy="1875300"/>
          </a:xfrm>
          <a:prstGeom prst="rect">
            <a:avLst/>
          </a:prstGeom>
        </p:spPr>
        <p:txBody>
          <a:bodyPr anchorCtr="0" anchor="t" bIns="34275" lIns="68575" spcFirstLastPara="1" rIns="68575" wrap="square" tIns="34275">
            <a:noAutofit/>
          </a:bodyPr>
          <a:lstStyle/>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How is health misinformation being archived, weaponized, and propagated online? </a:t>
            </a:r>
            <a:endParaRPr sz="1400">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Clr>
                <a:srgbClr val="FF0000"/>
              </a:buClr>
              <a:buSzPts val="1700"/>
              <a:buFont typeface="Lato"/>
              <a:buAutoNum type="arabicPeriod"/>
            </a:pPr>
            <a:r>
              <a:rPr lang="en" sz="1400">
                <a:solidFill>
                  <a:srgbClr val="FF0000"/>
                </a:solidFill>
                <a:latin typeface="Lato"/>
                <a:ea typeface="Lato"/>
                <a:cs typeface="Lato"/>
                <a:sym typeface="Lato"/>
              </a:rPr>
              <a:t>What does provenance information from web archives reveal about the spread and moderation of harmful content in platforms?</a:t>
            </a:r>
            <a:endParaRPr sz="1400">
              <a:solidFill>
                <a:srgbClr val="FF0000"/>
              </a:solidFill>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What do these web archiving tactics reveal about information practices during pandemic?</a:t>
            </a:r>
            <a:endParaRPr sz="1400">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How does screensampling extend the propagation of health misinformation beyond trackable metrics?</a:t>
            </a:r>
            <a:endParaRPr sz="1400">
              <a:latin typeface="Lato"/>
              <a:ea typeface="Lato"/>
              <a:cs typeface="Lato"/>
              <a:sym typeface="Lato"/>
            </a:endParaRPr>
          </a:p>
          <a:p>
            <a:pPr indent="0" lvl="0" marL="457200" rtl="0" algn="just">
              <a:spcBef>
                <a:spcPts val="700"/>
              </a:spcBef>
              <a:spcAft>
                <a:spcPts val="0"/>
              </a:spcAft>
              <a:buNone/>
            </a:pPr>
            <a:r>
              <a:t/>
            </a:r>
            <a:endParaRPr sz="1400">
              <a:latin typeface="Lato"/>
              <a:ea typeface="Lato"/>
              <a:cs typeface="Lato"/>
              <a:sym typeface="Lato"/>
            </a:endParaRPr>
          </a:p>
        </p:txBody>
      </p:sp>
      <p:sp>
        <p:nvSpPr>
          <p:cNvPr id="218" name="Google Shape;218;p22"/>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257525" y="253350"/>
            <a:ext cx="86166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800">
                <a:latin typeface="Lato"/>
                <a:ea typeface="Lato"/>
                <a:cs typeface="Lato"/>
                <a:sym typeface="Lato"/>
              </a:rPr>
              <a:t>Provenance Information From the Internet Archive’s Multiple Web Crawlers</a:t>
            </a:r>
            <a:endParaRPr b="1" sz="2800">
              <a:latin typeface="Lato"/>
              <a:ea typeface="Lato"/>
              <a:cs typeface="Lato"/>
              <a:sym typeface="Lato"/>
            </a:endParaRPr>
          </a:p>
        </p:txBody>
      </p:sp>
      <p:sp>
        <p:nvSpPr>
          <p:cNvPr id="224" name="Google Shape;224;p23"/>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23"/>
          <p:cNvSpPr txBox="1"/>
          <p:nvPr/>
        </p:nvSpPr>
        <p:spPr>
          <a:xfrm>
            <a:off x="618725" y="3980175"/>
            <a:ext cx="8010900" cy="6198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400"/>
              </a:spcBef>
              <a:spcAft>
                <a:spcPts val="0"/>
              </a:spcAft>
              <a:buNone/>
            </a:pPr>
            <a:r>
              <a:rPr b="1" lang="en" sz="1300">
                <a:solidFill>
                  <a:schemeClr val="dk1"/>
                </a:solidFill>
                <a:highlight>
                  <a:srgbClr val="CFE2F3"/>
                </a:highlight>
                <a:latin typeface="Lato"/>
                <a:ea typeface="Lato"/>
                <a:cs typeface="Lato"/>
                <a:sym typeface="Lato"/>
              </a:rPr>
              <a:t>Finding:</a:t>
            </a:r>
            <a:r>
              <a:rPr lang="en" sz="1300">
                <a:solidFill>
                  <a:schemeClr val="dk1"/>
                </a:solidFill>
                <a:highlight>
                  <a:srgbClr val="CFE2F3"/>
                </a:highlight>
                <a:latin typeface="Lato"/>
                <a:ea typeface="Lato"/>
                <a:cs typeface="Lato"/>
                <a:sym typeface="Lato"/>
              </a:rPr>
              <a:t> The i</a:t>
            </a:r>
            <a:r>
              <a:rPr lang="en" sz="1300">
                <a:solidFill>
                  <a:schemeClr val="dk1"/>
                </a:solidFill>
                <a:highlight>
                  <a:srgbClr val="CFE2F3"/>
                </a:highlight>
                <a:latin typeface="Lato"/>
                <a:ea typeface="Lato"/>
                <a:cs typeface="Lato"/>
                <a:sym typeface="Lato"/>
              </a:rPr>
              <a:t>ndividual human actors had archived and crawled the web page, which then seeded bots for automated routine crawls of the website. </a:t>
            </a:r>
            <a:endParaRPr sz="1300">
              <a:solidFill>
                <a:schemeClr val="dk1"/>
              </a:solidFill>
              <a:highlight>
                <a:srgbClr val="CFE2F3"/>
              </a:highlight>
              <a:latin typeface="Lato"/>
              <a:ea typeface="Lato"/>
              <a:cs typeface="Lato"/>
              <a:sym typeface="Lato"/>
            </a:endParaRPr>
          </a:p>
        </p:txBody>
      </p:sp>
      <p:sp>
        <p:nvSpPr>
          <p:cNvPr id="226" name="Google Shape;226;p23"/>
          <p:cNvSpPr txBox="1"/>
          <p:nvPr/>
        </p:nvSpPr>
        <p:spPr>
          <a:xfrm>
            <a:off x="299275" y="975450"/>
            <a:ext cx="8540400" cy="3000000"/>
          </a:xfrm>
          <a:prstGeom prst="rect">
            <a:avLst/>
          </a:prstGeom>
          <a:noFill/>
          <a:ln>
            <a:noFill/>
          </a:ln>
        </p:spPr>
        <p:txBody>
          <a:bodyPr anchorCtr="0" anchor="t" bIns="91425" lIns="91425" spcFirstLastPara="1" rIns="91425" wrap="square" tIns="91425">
            <a:noAutofit/>
          </a:bodyPr>
          <a:lstStyle/>
          <a:p>
            <a:pPr indent="0" lvl="0" marL="914400" rtl="0" algn="l">
              <a:spcBef>
                <a:spcPts val="400"/>
              </a:spcBef>
              <a:spcAft>
                <a:spcPts val="0"/>
              </a:spcAft>
              <a:buNone/>
            </a:pPr>
            <a:r>
              <a:t/>
            </a:r>
            <a:endParaRPr sz="1200">
              <a:solidFill>
                <a:schemeClr val="dk1"/>
              </a:solidFill>
              <a:latin typeface="Lato"/>
              <a:ea typeface="Lato"/>
              <a:cs typeface="Lato"/>
              <a:sym typeface="Lato"/>
            </a:endParaRPr>
          </a:p>
          <a:p>
            <a:pPr indent="-304800" lvl="0" marL="457200" rtl="0" algn="l">
              <a:spcBef>
                <a:spcPts val="400"/>
              </a:spcBef>
              <a:spcAft>
                <a:spcPts val="0"/>
              </a:spcAft>
              <a:buClr>
                <a:schemeClr val="dk1"/>
              </a:buClr>
              <a:buSzPts val="1200"/>
              <a:buFont typeface="Lato"/>
              <a:buChar char="●"/>
            </a:pPr>
            <a:r>
              <a:rPr lang="en" sz="1200">
                <a:solidFill>
                  <a:schemeClr val="dk1"/>
                </a:solidFill>
                <a:latin typeface="Lato"/>
                <a:ea typeface="Lato"/>
                <a:cs typeface="Lato"/>
                <a:sym typeface="Lato"/>
              </a:rPr>
              <a:t>N=17 different kinds of web crawls .</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Collections of outlink URLs posted to Twitter</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Collections of Fake News</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Archive-It partner collections that subscribe to Internet Archive’s web services.</a:t>
            </a:r>
            <a:endParaRPr sz="1200">
              <a:solidFill>
                <a:schemeClr val="dk1"/>
              </a:solidFill>
              <a:latin typeface="Lato"/>
              <a:ea typeface="Lato"/>
              <a:cs typeface="Lato"/>
              <a:sym typeface="Lato"/>
            </a:endParaRPr>
          </a:p>
          <a:p>
            <a:pPr indent="-304800" lvl="1" marL="914400" rtl="0" algn="l">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wide crawls of the whole web, etc.</a:t>
            </a:r>
            <a:endParaRPr sz="1200">
              <a:solidFill>
                <a:schemeClr val="dk1"/>
              </a:solidFill>
              <a:latin typeface="Lato"/>
              <a:ea typeface="Lato"/>
              <a:cs typeface="Lato"/>
              <a:sym typeface="Lato"/>
            </a:endParaRPr>
          </a:p>
          <a:p>
            <a:pPr indent="0" lvl="0" marL="914400" rtl="0" algn="l">
              <a:spcBef>
                <a:spcPts val="400"/>
              </a:spcBef>
              <a:spcAft>
                <a:spcPts val="0"/>
              </a:spcAft>
              <a:buNone/>
            </a:pPr>
            <a:r>
              <a:t/>
            </a:r>
            <a:endParaRPr sz="1200"/>
          </a:p>
        </p:txBody>
      </p:sp>
      <p:pic>
        <p:nvPicPr>
          <p:cNvPr id="227" name="Google Shape;227;p23"/>
          <p:cNvPicPr preferRelativeResize="0"/>
          <p:nvPr/>
        </p:nvPicPr>
        <p:blipFill>
          <a:blip r:embed="rId3">
            <a:alphaModFix/>
          </a:blip>
          <a:stretch>
            <a:fillRect/>
          </a:stretch>
        </p:blipFill>
        <p:spPr>
          <a:xfrm>
            <a:off x="618726" y="2483668"/>
            <a:ext cx="8010900" cy="1340157"/>
          </a:xfrm>
          <a:prstGeom prst="rect">
            <a:avLst/>
          </a:prstGeom>
          <a:noFill/>
          <a:ln>
            <a:noFill/>
          </a:ln>
        </p:spPr>
      </p:pic>
      <p:sp>
        <p:nvSpPr>
          <p:cNvPr id="228" name="Google Shape;228;p23"/>
          <p:cNvSpPr/>
          <p:nvPr/>
        </p:nvSpPr>
        <p:spPr>
          <a:xfrm>
            <a:off x="5362675" y="3083325"/>
            <a:ext cx="3219000" cy="378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7908675" y="2818875"/>
            <a:ext cx="749100" cy="186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4"/>
          <p:cNvSpPr txBox="1"/>
          <p:nvPr>
            <p:ph type="title"/>
          </p:nvPr>
        </p:nvSpPr>
        <p:spPr>
          <a:xfrm>
            <a:off x="271450" y="177150"/>
            <a:ext cx="86025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600">
                <a:solidFill>
                  <a:schemeClr val="accent6"/>
                </a:solidFill>
                <a:latin typeface="Lato"/>
                <a:ea typeface="Lato"/>
                <a:cs typeface="Lato"/>
                <a:sym typeface="Lato"/>
              </a:rPr>
              <a:t>On March 9, 2020, </a:t>
            </a:r>
            <a:r>
              <a:rPr b="1" lang="en" sz="2600">
                <a:solidFill>
                  <a:schemeClr val="accent6"/>
                </a:solidFill>
                <a:latin typeface="Lato"/>
                <a:ea typeface="Lato"/>
                <a:cs typeface="Lato"/>
                <a:sym typeface="Lato"/>
              </a:rPr>
              <a:t>Facebook Began</a:t>
            </a:r>
            <a:r>
              <a:rPr b="1" lang="en" sz="2600">
                <a:solidFill>
                  <a:schemeClr val="accent6"/>
                </a:solidFill>
                <a:latin typeface="Lato"/>
                <a:ea typeface="Lato"/>
                <a:cs typeface="Lato"/>
                <a:sym typeface="Lato"/>
              </a:rPr>
              <a:t> Issuing Warnings to Users Intending to Share the Original URL</a:t>
            </a:r>
            <a:endParaRPr b="1" sz="2600">
              <a:solidFill>
                <a:schemeClr val="accent6"/>
              </a:solidFill>
              <a:latin typeface="Lato"/>
              <a:ea typeface="Lato"/>
              <a:cs typeface="Lato"/>
              <a:sym typeface="Lato"/>
            </a:endParaRPr>
          </a:p>
        </p:txBody>
      </p:sp>
      <p:sp>
        <p:nvSpPr>
          <p:cNvPr id="235" name="Google Shape;235;p24"/>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24"/>
          <p:cNvPicPr preferRelativeResize="0"/>
          <p:nvPr/>
        </p:nvPicPr>
        <p:blipFill>
          <a:blip r:embed="rId3">
            <a:alphaModFix/>
          </a:blip>
          <a:stretch>
            <a:fillRect/>
          </a:stretch>
        </p:blipFill>
        <p:spPr>
          <a:xfrm>
            <a:off x="1324574" y="1100425"/>
            <a:ext cx="2679050" cy="3515451"/>
          </a:xfrm>
          <a:prstGeom prst="rect">
            <a:avLst/>
          </a:prstGeom>
          <a:noFill/>
          <a:ln>
            <a:noFill/>
          </a:ln>
        </p:spPr>
      </p:pic>
      <p:pic>
        <p:nvPicPr>
          <p:cNvPr id="237" name="Google Shape;237;p24"/>
          <p:cNvPicPr preferRelativeResize="0"/>
          <p:nvPr/>
        </p:nvPicPr>
        <p:blipFill>
          <a:blip r:embed="rId4">
            <a:alphaModFix/>
          </a:blip>
          <a:stretch>
            <a:fillRect/>
          </a:stretch>
        </p:blipFill>
        <p:spPr>
          <a:xfrm>
            <a:off x="5207179" y="1100425"/>
            <a:ext cx="2332496" cy="3515450"/>
          </a:xfrm>
          <a:prstGeom prst="rect">
            <a:avLst/>
          </a:prstGeom>
          <a:noFill/>
          <a:ln>
            <a:noFill/>
          </a:ln>
        </p:spPr>
      </p:pic>
      <p:cxnSp>
        <p:nvCxnSpPr>
          <p:cNvPr id="238" name="Google Shape;238;p24"/>
          <p:cNvCxnSpPr/>
          <p:nvPr/>
        </p:nvCxnSpPr>
        <p:spPr>
          <a:xfrm flipH="1">
            <a:off x="3249125" y="1961750"/>
            <a:ext cx="267900" cy="271800"/>
          </a:xfrm>
          <a:prstGeom prst="straightConnector1">
            <a:avLst/>
          </a:prstGeom>
          <a:noFill/>
          <a:ln cap="flat" cmpd="sng" w="19050">
            <a:solidFill>
              <a:srgbClr val="FF0000"/>
            </a:solidFill>
            <a:prstDash val="solid"/>
            <a:round/>
            <a:headEnd len="med" w="med" type="none"/>
            <a:tailEnd len="med" w="med" type="triangle"/>
          </a:ln>
        </p:spPr>
      </p:cxnSp>
      <p:sp>
        <p:nvSpPr>
          <p:cNvPr id="239" name="Google Shape;239;p24"/>
          <p:cNvSpPr txBox="1"/>
          <p:nvPr/>
        </p:nvSpPr>
        <p:spPr>
          <a:xfrm>
            <a:off x="2499750" y="1539675"/>
            <a:ext cx="1539900" cy="333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FF0000"/>
                </a:solidFill>
                <a:highlight>
                  <a:srgbClr val="FFFFFF"/>
                </a:highlight>
                <a:latin typeface="Avenir"/>
                <a:ea typeface="Avenir"/>
                <a:cs typeface="Avenir"/>
                <a:sym typeface="Avenir"/>
              </a:rPr>
              <a:t>W</a:t>
            </a:r>
            <a:r>
              <a:rPr b="1" lang="en" sz="1200">
                <a:solidFill>
                  <a:srgbClr val="FF0000"/>
                </a:solidFill>
                <a:highlight>
                  <a:srgbClr val="FFFFFF"/>
                </a:highlight>
                <a:latin typeface="Avenir"/>
                <a:ea typeface="Avenir"/>
                <a:cs typeface="Avenir"/>
                <a:sym typeface="Avenir"/>
              </a:rPr>
              <a:t>arning label prior to sharing the link</a:t>
            </a:r>
            <a:endParaRPr b="1" sz="1200">
              <a:solidFill>
                <a:srgbClr val="FF0000"/>
              </a:solidFill>
              <a:highlight>
                <a:srgbClr val="FFFFFF"/>
              </a:highlight>
              <a:latin typeface="Avenir"/>
              <a:ea typeface="Avenir"/>
              <a:cs typeface="Avenir"/>
              <a:sym typeface="Avenir"/>
            </a:endParaRPr>
          </a:p>
        </p:txBody>
      </p:sp>
      <p:cxnSp>
        <p:nvCxnSpPr>
          <p:cNvPr id="240" name="Google Shape;240;p24"/>
          <p:cNvCxnSpPr/>
          <p:nvPr/>
        </p:nvCxnSpPr>
        <p:spPr>
          <a:xfrm flipH="1">
            <a:off x="6444475" y="1644225"/>
            <a:ext cx="267900" cy="271800"/>
          </a:xfrm>
          <a:prstGeom prst="straightConnector1">
            <a:avLst/>
          </a:prstGeom>
          <a:noFill/>
          <a:ln cap="flat" cmpd="sng" w="19050">
            <a:solidFill>
              <a:srgbClr val="FF0000"/>
            </a:solidFill>
            <a:prstDash val="solid"/>
            <a:round/>
            <a:headEnd len="med" w="med" type="none"/>
            <a:tailEnd len="med" w="med" type="triangle"/>
          </a:ln>
        </p:spPr>
      </p:cxnSp>
      <p:sp>
        <p:nvSpPr>
          <p:cNvPr id="241" name="Google Shape;241;p24"/>
          <p:cNvSpPr txBox="1"/>
          <p:nvPr/>
        </p:nvSpPr>
        <p:spPr>
          <a:xfrm>
            <a:off x="6233550" y="1463475"/>
            <a:ext cx="1632900" cy="40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FF0000"/>
                </a:solidFill>
                <a:highlight>
                  <a:srgbClr val="FFFFFF"/>
                </a:highlight>
                <a:latin typeface="Avenir"/>
                <a:ea typeface="Avenir"/>
                <a:cs typeface="Avenir"/>
                <a:sym typeface="Avenir"/>
              </a:rPr>
              <a:t>F</a:t>
            </a:r>
            <a:r>
              <a:rPr b="1" lang="en" sz="1200">
                <a:solidFill>
                  <a:srgbClr val="FF0000"/>
                </a:solidFill>
                <a:highlight>
                  <a:srgbClr val="FFFFFF"/>
                </a:highlight>
                <a:latin typeface="Avenir"/>
                <a:ea typeface="Avenir"/>
                <a:cs typeface="Avenir"/>
                <a:sym typeface="Avenir"/>
              </a:rPr>
              <a:t>act-checked</a:t>
            </a:r>
            <a:endParaRPr b="1" sz="1200">
              <a:solidFill>
                <a:srgbClr val="FF0000"/>
              </a:solidFill>
              <a:highlight>
                <a:srgbClr val="FFFFFF"/>
              </a:highlight>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264475" y="481950"/>
            <a:ext cx="85887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400">
                <a:latin typeface="Lato"/>
                <a:ea typeface="Lato"/>
                <a:cs typeface="Lato"/>
                <a:sym typeface="Lato"/>
              </a:rPr>
              <a:t>Individual  Human  Agents  Began  to Proactively  Archive  It  With  Save  Page  Now Only After Facebook Fact-Checked and Labeled the Original Article</a:t>
            </a:r>
            <a:endParaRPr b="1" sz="2400">
              <a:latin typeface="Lato"/>
              <a:ea typeface="Lato"/>
              <a:cs typeface="Lato"/>
              <a:sym typeface="Lato"/>
            </a:endParaRPr>
          </a:p>
        </p:txBody>
      </p:sp>
      <p:sp>
        <p:nvSpPr>
          <p:cNvPr id="247" name="Google Shape;247;p25"/>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25"/>
          <p:cNvSpPr txBox="1"/>
          <p:nvPr/>
        </p:nvSpPr>
        <p:spPr>
          <a:xfrm>
            <a:off x="618725" y="3903975"/>
            <a:ext cx="8010900" cy="6198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400"/>
              </a:spcBef>
              <a:spcAft>
                <a:spcPts val="0"/>
              </a:spcAft>
              <a:buNone/>
            </a:pPr>
            <a:r>
              <a:rPr b="1" lang="en" sz="1300">
                <a:solidFill>
                  <a:schemeClr val="dk1"/>
                </a:solidFill>
                <a:highlight>
                  <a:srgbClr val="CFE2F3"/>
                </a:highlight>
                <a:latin typeface="Lato"/>
                <a:ea typeface="Lato"/>
                <a:cs typeface="Lato"/>
                <a:sym typeface="Lato"/>
              </a:rPr>
              <a:t>Finding:</a:t>
            </a:r>
            <a:r>
              <a:rPr lang="en" sz="1300">
                <a:solidFill>
                  <a:schemeClr val="dk1"/>
                </a:solidFill>
                <a:highlight>
                  <a:srgbClr val="CFE2F3"/>
                </a:highlight>
                <a:latin typeface="Lato"/>
                <a:ea typeface="Lato"/>
                <a:cs typeface="Lato"/>
                <a:sym typeface="Lato"/>
              </a:rPr>
              <a:t> Both human and bots were archiving online misinformation, but more individuals used Save Page Now to archive a resource after Facebook moderated and flagged the live URL as health misinformation. </a:t>
            </a:r>
            <a:endParaRPr sz="1300">
              <a:solidFill>
                <a:schemeClr val="dk1"/>
              </a:solidFill>
              <a:highlight>
                <a:srgbClr val="CFE2F3"/>
              </a:highlight>
              <a:latin typeface="Lato"/>
              <a:ea typeface="Lato"/>
              <a:cs typeface="Lato"/>
              <a:sym typeface="Lato"/>
            </a:endParaRPr>
          </a:p>
          <a:p>
            <a:pPr indent="0" lvl="0" marL="0" rtl="0" algn="just">
              <a:spcBef>
                <a:spcPts val="400"/>
              </a:spcBef>
              <a:spcAft>
                <a:spcPts val="0"/>
              </a:spcAft>
              <a:buNone/>
            </a:pPr>
            <a:r>
              <a:t/>
            </a:r>
            <a:endParaRPr sz="1300">
              <a:solidFill>
                <a:schemeClr val="dk1"/>
              </a:solidFill>
              <a:highlight>
                <a:srgbClr val="CFE2F3"/>
              </a:highlight>
              <a:latin typeface="Lato"/>
              <a:ea typeface="Lato"/>
              <a:cs typeface="Lato"/>
              <a:sym typeface="Lato"/>
            </a:endParaRPr>
          </a:p>
          <a:p>
            <a:pPr indent="0" lvl="0" marL="0" rtl="0" algn="just">
              <a:spcBef>
                <a:spcPts val="400"/>
              </a:spcBef>
              <a:spcAft>
                <a:spcPts val="0"/>
              </a:spcAft>
              <a:buNone/>
            </a:pPr>
            <a:r>
              <a:t/>
            </a:r>
            <a:endParaRPr sz="1300">
              <a:solidFill>
                <a:schemeClr val="dk1"/>
              </a:solidFill>
              <a:highlight>
                <a:srgbClr val="CFE2F3"/>
              </a:highlight>
              <a:latin typeface="Lato"/>
              <a:ea typeface="Lato"/>
              <a:cs typeface="Lato"/>
              <a:sym typeface="Lato"/>
            </a:endParaRPr>
          </a:p>
        </p:txBody>
      </p:sp>
      <p:sp>
        <p:nvSpPr>
          <p:cNvPr id="249" name="Google Shape;249;p25"/>
          <p:cNvSpPr txBox="1"/>
          <p:nvPr>
            <p:ph idx="1" type="body"/>
          </p:nvPr>
        </p:nvSpPr>
        <p:spPr>
          <a:xfrm>
            <a:off x="2199750" y="1763425"/>
            <a:ext cx="5457300" cy="1827300"/>
          </a:xfrm>
          <a:prstGeom prst="rect">
            <a:avLst/>
          </a:prstGeom>
        </p:spPr>
        <p:txBody>
          <a:bodyPr anchorCtr="0" anchor="t" bIns="34275" lIns="68575" spcFirstLastPara="1" rIns="68575" wrap="square" tIns="34275">
            <a:noAutofit/>
          </a:bodyPr>
          <a:lstStyle/>
          <a:p>
            <a:pPr indent="0" lvl="0" marL="457200" rtl="0" algn="just">
              <a:spcBef>
                <a:spcPts val="700"/>
              </a:spcBef>
              <a:spcAft>
                <a:spcPts val="0"/>
              </a:spcAft>
              <a:buNone/>
            </a:pPr>
            <a:r>
              <a:t/>
            </a:r>
            <a:endParaRPr>
              <a:latin typeface="Lato"/>
              <a:ea typeface="Lato"/>
              <a:cs typeface="Lato"/>
              <a:sym typeface="Lato"/>
            </a:endParaRPr>
          </a:p>
          <a:p>
            <a:pPr indent="0" lvl="0" marL="457200" rtl="0" algn="just">
              <a:spcBef>
                <a:spcPts val="700"/>
              </a:spcBef>
              <a:spcAft>
                <a:spcPts val="0"/>
              </a:spcAft>
              <a:buNone/>
            </a:pPr>
            <a:r>
              <a:rPr b="1" lang="en">
                <a:latin typeface="Lato"/>
                <a:ea typeface="Lato"/>
                <a:cs typeface="Lato"/>
                <a:sym typeface="Lato"/>
              </a:rPr>
              <a:t>March 2: </a:t>
            </a:r>
            <a:r>
              <a:rPr lang="en">
                <a:latin typeface="Lato"/>
                <a:ea typeface="Lato"/>
                <a:cs typeface="Lato"/>
                <a:sym typeface="Lato"/>
              </a:rPr>
              <a:t>Original article published.</a:t>
            </a:r>
            <a:endParaRPr>
              <a:latin typeface="Lato"/>
              <a:ea typeface="Lato"/>
              <a:cs typeface="Lato"/>
              <a:sym typeface="Lato"/>
            </a:endParaRPr>
          </a:p>
          <a:p>
            <a:pPr indent="0" lvl="0" marL="457200" rtl="0" algn="just">
              <a:spcBef>
                <a:spcPts val="700"/>
              </a:spcBef>
              <a:spcAft>
                <a:spcPts val="0"/>
              </a:spcAft>
              <a:buNone/>
            </a:pPr>
            <a:r>
              <a:rPr b="1" lang="en">
                <a:latin typeface="Lato"/>
                <a:ea typeface="Lato"/>
                <a:cs typeface="Lato"/>
                <a:sym typeface="Lato"/>
              </a:rPr>
              <a:t>March 3-8: </a:t>
            </a:r>
            <a:r>
              <a:rPr lang="en">
                <a:latin typeface="Lato"/>
                <a:ea typeface="Lato"/>
                <a:cs typeface="Lato"/>
                <a:sym typeface="Lato"/>
              </a:rPr>
              <a:t>Crawled by automated collections crawlers.</a:t>
            </a:r>
            <a:endParaRPr>
              <a:latin typeface="Lato"/>
              <a:ea typeface="Lato"/>
              <a:cs typeface="Lato"/>
              <a:sym typeface="Lato"/>
            </a:endParaRPr>
          </a:p>
          <a:p>
            <a:pPr indent="0" lvl="0" marL="457200" rtl="0" algn="just">
              <a:spcBef>
                <a:spcPts val="700"/>
              </a:spcBef>
              <a:spcAft>
                <a:spcPts val="0"/>
              </a:spcAft>
              <a:buNone/>
            </a:pPr>
            <a:r>
              <a:rPr b="1" lang="en">
                <a:latin typeface="Lato"/>
                <a:ea typeface="Lato"/>
                <a:cs typeface="Lato"/>
                <a:sym typeface="Lato"/>
              </a:rPr>
              <a:t>March 9: </a:t>
            </a:r>
            <a:r>
              <a:rPr lang="en">
                <a:latin typeface="Lato"/>
                <a:ea typeface="Lato"/>
                <a:cs typeface="Lato"/>
                <a:sym typeface="Lato"/>
              </a:rPr>
              <a:t>PolitiFact fact-checked the article.</a:t>
            </a:r>
            <a:endParaRPr>
              <a:latin typeface="Lato"/>
              <a:ea typeface="Lato"/>
              <a:cs typeface="Lato"/>
              <a:sym typeface="Lato"/>
            </a:endParaRPr>
          </a:p>
          <a:p>
            <a:pPr indent="0" lvl="0" marL="457200" rtl="0" algn="just">
              <a:spcBef>
                <a:spcPts val="700"/>
              </a:spcBef>
              <a:spcAft>
                <a:spcPts val="0"/>
              </a:spcAft>
              <a:buNone/>
            </a:pPr>
            <a:r>
              <a:rPr b="1" lang="en">
                <a:latin typeface="Lato"/>
                <a:ea typeface="Lato"/>
                <a:cs typeface="Lato"/>
                <a:sym typeface="Lato"/>
              </a:rPr>
              <a:t>After March 9: </a:t>
            </a:r>
            <a:r>
              <a:rPr lang="en">
                <a:latin typeface="Lato"/>
                <a:ea typeface="Lato"/>
                <a:cs typeface="Lato"/>
                <a:sym typeface="Lato"/>
              </a:rPr>
              <a:t>More human agents archiving the article as compared to before.</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txBox="1"/>
          <p:nvPr>
            <p:ph type="title"/>
          </p:nvPr>
        </p:nvSpPr>
        <p:spPr>
          <a:xfrm>
            <a:off x="800100" y="100945"/>
            <a:ext cx="75438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Research Questions</a:t>
            </a:r>
            <a:endParaRPr b="1">
              <a:latin typeface="Lato"/>
              <a:ea typeface="Lato"/>
              <a:cs typeface="Lato"/>
              <a:sym typeface="Lato"/>
            </a:endParaRPr>
          </a:p>
        </p:txBody>
      </p:sp>
      <p:sp>
        <p:nvSpPr>
          <p:cNvPr id="255" name="Google Shape;255;p26"/>
          <p:cNvSpPr txBox="1"/>
          <p:nvPr>
            <p:ph idx="1" type="body"/>
          </p:nvPr>
        </p:nvSpPr>
        <p:spPr>
          <a:xfrm>
            <a:off x="1060825" y="1120150"/>
            <a:ext cx="7184700" cy="1875300"/>
          </a:xfrm>
          <a:prstGeom prst="rect">
            <a:avLst/>
          </a:prstGeom>
        </p:spPr>
        <p:txBody>
          <a:bodyPr anchorCtr="0" anchor="t" bIns="34275" lIns="68575" spcFirstLastPara="1" rIns="68575" wrap="square" tIns="34275">
            <a:noAutofit/>
          </a:bodyPr>
          <a:lstStyle/>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How is health misinformation being archived, weaponized, and propagated online? </a:t>
            </a:r>
            <a:endParaRPr sz="1400">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What does provenance information from web archives reveal about the spread and moderation of harmful content in platforms?</a:t>
            </a:r>
            <a:endParaRPr sz="1400">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Clr>
                <a:srgbClr val="FF0000"/>
              </a:buClr>
              <a:buSzPts val="1700"/>
              <a:buFont typeface="Lato"/>
              <a:buAutoNum type="arabicPeriod"/>
            </a:pPr>
            <a:r>
              <a:rPr lang="en" sz="1400">
                <a:solidFill>
                  <a:srgbClr val="FF0000"/>
                </a:solidFill>
                <a:latin typeface="Lato"/>
                <a:ea typeface="Lato"/>
                <a:cs typeface="Lato"/>
                <a:sym typeface="Lato"/>
              </a:rPr>
              <a:t>What do these web archiving tactics reveal about information practices during pandemic?</a:t>
            </a:r>
            <a:endParaRPr sz="1400">
              <a:solidFill>
                <a:srgbClr val="FF0000"/>
              </a:solidFill>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How does screensampling extend the propagation of health misinformation beyond trackable metrics?</a:t>
            </a:r>
            <a:endParaRPr sz="1400">
              <a:latin typeface="Lato"/>
              <a:ea typeface="Lato"/>
              <a:cs typeface="Lato"/>
              <a:sym typeface="Lato"/>
            </a:endParaRPr>
          </a:p>
          <a:p>
            <a:pPr indent="0" lvl="0" marL="457200" rtl="0" algn="just">
              <a:spcBef>
                <a:spcPts val="700"/>
              </a:spcBef>
              <a:spcAft>
                <a:spcPts val="0"/>
              </a:spcAft>
              <a:buNone/>
            </a:pPr>
            <a:r>
              <a:t/>
            </a:r>
            <a:endParaRPr sz="1400">
              <a:latin typeface="Lato"/>
              <a:ea typeface="Lato"/>
              <a:cs typeface="Lato"/>
              <a:sym typeface="Lato"/>
            </a:endParaRPr>
          </a:p>
        </p:txBody>
      </p:sp>
      <p:sp>
        <p:nvSpPr>
          <p:cNvPr id="256" name="Google Shape;256;p26"/>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7"/>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62" name="Google Shape;262;p27"/>
          <p:cNvPicPr preferRelativeResize="0"/>
          <p:nvPr/>
        </p:nvPicPr>
        <p:blipFill>
          <a:blip r:embed="rId3">
            <a:alphaModFix/>
          </a:blip>
          <a:stretch>
            <a:fillRect/>
          </a:stretch>
        </p:blipFill>
        <p:spPr>
          <a:xfrm>
            <a:off x="1276201" y="1106650"/>
            <a:ext cx="2630201" cy="3540676"/>
          </a:xfrm>
          <a:prstGeom prst="rect">
            <a:avLst/>
          </a:prstGeom>
          <a:noFill/>
          <a:ln>
            <a:noFill/>
          </a:ln>
        </p:spPr>
      </p:pic>
      <p:pic>
        <p:nvPicPr>
          <p:cNvPr id="263" name="Google Shape;263;p27"/>
          <p:cNvPicPr preferRelativeResize="0"/>
          <p:nvPr/>
        </p:nvPicPr>
        <p:blipFill>
          <a:blip r:embed="rId4">
            <a:alphaModFix/>
          </a:blip>
          <a:stretch>
            <a:fillRect/>
          </a:stretch>
        </p:blipFill>
        <p:spPr>
          <a:xfrm>
            <a:off x="4820800" y="1259045"/>
            <a:ext cx="3189351" cy="3219449"/>
          </a:xfrm>
          <a:prstGeom prst="rect">
            <a:avLst/>
          </a:prstGeom>
          <a:noFill/>
          <a:ln>
            <a:noFill/>
          </a:ln>
        </p:spPr>
      </p:pic>
      <p:sp>
        <p:nvSpPr>
          <p:cNvPr id="264" name="Google Shape;264;p27"/>
          <p:cNvSpPr txBox="1"/>
          <p:nvPr/>
        </p:nvSpPr>
        <p:spPr>
          <a:xfrm>
            <a:off x="0" y="381000"/>
            <a:ext cx="9144000" cy="730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sz="3000">
                <a:solidFill>
                  <a:schemeClr val="accent6"/>
                </a:solidFill>
                <a:latin typeface="Lato"/>
                <a:ea typeface="Lato"/>
                <a:cs typeface="Lato"/>
                <a:sym typeface="Lato"/>
              </a:rPr>
              <a:t>Using IA as a Proxy to Spread Misleading Content</a:t>
            </a:r>
            <a:endParaRPr b="1" sz="3000">
              <a:solidFill>
                <a:schemeClr val="accent6"/>
              </a:solidFill>
              <a:latin typeface="Lato"/>
              <a:ea typeface="Lato"/>
              <a:cs typeface="Lato"/>
              <a:sym typeface="Lato"/>
            </a:endParaRPr>
          </a:p>
        </p:txBody>
      </p:sp>
      <p:cxnSp>
        <p:nvCxnSpPr>
          <p:cNvPr id="265" name="Google Shape;265;p27"/>
          <p:cNvCxnSpPr/>
          <p:nvPr/>
        </p:nvCxnSpPr>
        <p:spPr>
          <a:xfrm flipH="1">
            <a:off x="2791925" y="2037950"/>
            <a:ext cx="267900" cy="271800"/>
          </a:xfrm>
          <a:prstGeom prst="straightConnector1">
            <a:avLst/>
          </a:prstGeom>
          <a:noFill/>
          <a:ln cap="flat" cmpd="sng" w="19050">
            <a:solidFill>
              <a:srgbClr val="FF0000"/>
            </a:solidFill>
            <a:prstDash val="solid"/>
            <a:round/>
            <a:headEnd len="med" w="med" type="none"/>
            <a:tailEnd len="med" w="med" type="triangle"/>
          </a:ln>
        </p:spPr>
      </p:cxnSp>
      <p:sp>
        <p:nvSpPr>
          <p:cNvPr id="266" name="Google Shape;266;p27"/>
          <p:cNvSpPr txBox="1"/>
          <p:nvPr/>
        </p:nvSpPr>
        <p:spPr>
          <a:xfrm>
            <a:off x="2575950" y="1844475"/>
            <a:ext cx="1384800" cy="40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FF0000"/>
                </a:solidFill>
                <a:highlight>
                  <a:srgbClr val="FFFFFF"/>
                </a:highlight>
                <a:latin typeface="Avenir"/>
                <a:ea typeface="Avenir"/>
                <a:cs typeface="Avenir"/>
                <a:sym typeface="Avenir"/>
              </a:rPr>
              <a:t>No warning label</a:t>
            </a:r>
            <a:endParaRPr b="1" sz="1200">
              <a:solidFill>
                <a:srgbClr val="FF0000"/>
              </a:solidFill>
              <a:highlight>
                <a:srgbClr val="FFFFFF"/>
              </a:highlight>
              <a:latin typeface="Avenir"/>
              <a:ea typeface="Avenir"/>
              <a:cs typeface="Avenir"/>
              <a:sym typeface="Avenir"/>
            </a:endParaRPr>
          </a:p>
        </p:txBody>
      </p:sp>
      <p:cxnSp>
        <p:nvCxnSpPr>
          <p:cNvPr id="267" name="Google Shape;267;p27"/>
          <p:cNvCxnSpPr/>
          <p:nvPr/>
        </p:nvCxnSpPr>
        <p:spPr>
          <a:xfrm flipH="1">
            <a:off x="6292075" y="2101425"/>
            <a:ext cx="267900" cy="271800"/>
          </a:xfrm>
          <a:prstGeom prst="straightConnector1">
            <a:avLst/>
          </a:prstGeom>
          <a:noFill/>
          <a:ln cap="flat" cmpd="sng" w="19050">
            <a:solidFill>
              <a:srgbClr val="FF0000"/>
            </a:solidFill>
            <a:prstDash val="solid"/>
            <a:round/>
            <a:headEnd len="med" w="med" type="none"/>
            <a:tailEnd len="med" w="med" type="triangle"/>
          </a:ln>
        </p:spPr>
      </p:cxnSp>
      <p:sp>
        <p:nvSpPr>
          <p:cNvPr id="268" name="Google Shape;268;p27"/>
          <p:cNvSpPr txBox="1"/>
          <p:nvPr/>
        </p:nvSpPr>
        <p:spPr>
          <a:xfrm>
            <a:off x="6081150" y="1844475"/>
            <a:ext cx="1632900" cy="40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FF0000"/>
                </a:solidFill>
                <a:highlight>
                  <a:srgbClr val="FFFFFF"/>
                </a:highlight>
                <a:latin typeface="Avenir"/>
                <a:ea typeface="Avenir"/>
                <a:cs typeface="Avenir"/>
                <a:sym typeface="Avenir"/>
              </a:rPr>
              <a:t>Not fact-checked</a:t>
            </a:r>
            <a:endParaRPr b="1" sz="1200">
              <a:solidFill>
                <a:srgbClr val="FF0000"/>
              </a:solidFill>
              <a:highlight>
                <a:srgbClr val="FFFFFF"/>
              </a:highlight>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8"/>
          <p:cNvSpPr txBox="1"/>
          <p:nvPr>
            <p:ph type="title"/>
          </p:nvPr>
        </p:nvSpPr>
        <p:spPr>
          <a:xfrm>
            <a:off x="278400" y="253350"/>
            <a:ext cx="85887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300">
                <a:latin typeface="Lato"/>
                <a:ea typeface="Lato"/>
                <a:cs typeface="Lato"/>
                <a:sym typeface="Lato"/>
              </a:rPr>
              <a:t>The Archived URL Circulated on Facebook Outperformed  the  Original  Url  in  Reach,  Engagement,  Views,  and  Shares</a:t>
            </a:r>
            <a:endParaRPr b="1" sz="2300">
              <a:latin typeface="Lato"/>
              <a:ea typeface="Lato"/>
              <a:cs typeface="Lato"/>
              <a:sym typeface="Lato"/>
            </a:endParaRPr>
          </a:p>
        </p:txBody>
      </p:sp>
      <p:sp>
        <p:nvSpPr>
          <p:cNvPr id="274" name="Google Shape;274;p28"/>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28"/>
          <p:cNvPicPr preferRelativeResize="0"/>
          <p:nvPr/>
        </p:nvPicPr>
        <p:blipFill>
          <a:blip r:embed="rId3">
            <a:alphaModFix/>
          </a:blip>
          <a:stretch>
            <a:fillRect/>
          </a:stretch>
        </p:blipFill>
        <p:spPr>
          <a:xfrm>
            <a:off x="647175" y="2449374"/>
            <a:ext cx="7479824" cy="1745525"/>
          </a:xfrm>
          <a:prstGeom prst="rect">
            <a:avLst/>
          </a:prstGeom>
          <a:noFill/>
          <a:ln>
            <a:noFill/>
          </a:ln>
        </p:spPr>
      </p:pic>
      <p:sp>
        <p:nvSpPr>
          <p:cNvPr id="276" name="Google Shape;276;p28"/>
          <p:cNvSpPr txBox="1"/>
          <p:nvPr>
            <p:ph idx="1" type="body"/>
          </p:nvPr>
        </p:nvSpPr>
        <p:spPr>
          <a:xfrm>
            <a:off x="126000" y="1622842"/>
            <a:ext cx="8804400" cy="948900"/>
          </a:xfrm>
          <a:prstGeom prst="rect">
            <a:avLst/>
          </a:prstGeom>
        </p:spPr>
        <p:txBody>
          <a:bodyPr anchorCtr="0" anchor="t" bIns="34275" lIns="68575" spcFirstLastPara="1" rIns="68575" wrap="square" tIns="34275">
            <a:noAutofit/>
          </a:bodyPr>
          <a:lstStyle/>
          <a:p>
            <a:pPr indent="0" lvl="0" marL="457200" rtl="0" algn="l">
              <a:spcBef>
                <a:spcPts val="700"/>
              </a:spcBef>
              <a:spcAft>
                <a:spcPts val="0"/>
              </a:spcAft>
              <a:buNone/>
            </a:pPr>
            <a:r>
              <a:rPr b="1" lang="en" sz="1300">
                <a:latin typeface="Lato"/>
                <a:ea typeface="Lato"/>
                <a:cs typeface="Lato"/>
                <a:sym typeface="Lato"/>
              </a:rPr>
              <a:t>Original URL:  “</a:t>
            </a:r>
            <a:r>
              <a:rPr b="1" lang="en" sz="1300" u="sng">
                <a:solidFill>
                  <a:schemeClr val="hlink"/>
                </a:solidFill>
                <a:latin typeface="Lato"/>
                <a:ea typeface="Lato"/>
                <a:cs typeface="Lato"/>
                <a:sym typeface="Lato"/>
                <a:hlinkClick r:id="rId4"/>
              </a:rPr>
              <a:t>http://themillenniumreport.com/2020/03/coronavirus-hoax-fake-virus...</a:t>
            </a:r>
            <a:r>
              <a:rPr b="1" lang="en" sz="1300">
                <a:latin typeface="Lato"/>
                <a:ea typeface="Lato"/>
                <a:cs typeface="Lato"/>
                <a:sym typeface="Lato"/>
              </a:rPr>
              <a:t>”</a:t>
            </a:r>
            <a:endParaRPr b="1" sz="1300">
              <a:latin typeface="Lato"/>
              <a:ea typeface="Lato"/>
              <a:cs typeface="Lato"/>
              <a:sym typeface="Lato"/>
            </a:endParaRPr>
          </a:p>
          <a:p>
            <a:pPr indent="0" lvl="0" marL="457200" rtl="0" algn="l">
              <a:spcBef>
                <a:spcPts val="700"/>
              </a:spcBef>
              <a:spcAft>
                <a:spcPts val="0"/>
              </a:spcAft>
              <a:buNone/>
            </a:pPr>
            <a:r>
              <a:rPr b="1" lang="en" sz="1300">
                <a:latin typeface="Lato"/>
                <a:ea typeface="Lato"/>
                <a:cs typeface="Lato"/>
                <a:sym typeface="Lato"/>
              </a:rPr>
              <a:t>Archived URL</a:t>
            </a:r>
            <a:r>
              <a:rPr b="1" lang="en" sz="1300">
                <a:latin typeface="Lato"/>
                <a:ea typeface="Lato"/>
                <a:cs typeface="Lato"/>
                <a:sym typeface="Lato"/>
              </a:rPr>
              <a:t>: “</a:t>
            </a:r>
            <a:r>
              <a:rPr b="1" lang="en" sz="1300" u="sng">
                <a:solidFill>
                  <a:schemeClr val="hlink"/>
                </a:solidFill>
                <a:latin typeface="Lato"/>
                <a:ea typeface="Lato"/>
                <a:cs typeface="Lato"/>
                <a:sym typeface="Lato"/>
                <a:hlinkClick r:id="rId5"/>
              </a:rPr>
              <a:t>http://web.archive.org/…./coronavirus-hoax-fake-virus...</a:t>
            </a:r>
            <a:r>
              <a:rPr b="1" lang="en" sz="1300">
                <a:latin typeface="Lato"/>
                <a:ea typeface="Lato"/>
                <a:cs typeface="Lato"/>
                <a:sym typeface="Lato"/>
              </a:rPr>
              <a:t>”</a:t>
            </a:r>
            <a:endParaRPr b="1" sz="1300">
              <a:latin typeface="Lato"/>
              <a:ea typeface="Lato"/>
              <a:cs typeface="Lato"/>
              <a:sym typeface="Lato"/>
            </a:endParaRPr>
          </a:p>
        </p:txBody>
      </p:sp>
      <p:sp>
        <p:nvSpPr>
          <p:cNvPr id="277" name="Google Shape;277;p28"/>
          <p:cNvSpPr txBox="1"/>
          <p:nvPr/>
        </p:nvSpPr>
        <p:spPr>
          <a:xfrm>
            <a:off x="620950" y="4114800"/>
            <a:ext cx="7543800" cy="15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6"/>
                </a:solidFill>
              </a:rPr>
              <a:t>Table 1: Engagement data from </a:t>
            </a:r>
            <a:r>
              <a:rPr lang="en" sz="1100" u="sng">
                <a:solidFill>
                  <a:schemeClr val="hlink"/>
                </a:solidFill>
                <a:hlinkClick r:id="rId6"/>
              </a:rPr>
              <a:t>CrowdTangle</a:t>
            </a:r>
            <a:r>
              <a:rPr lang="en" sz="1100">
                <a:solidFill>
                  <a:schemeClr val="accent6"/>
                </a:solidFill>
              </a:rPr>
              <a:t> comparing original URL and archived URL. </a:t>
            </a:r>
            <a:endParaRPr sz="1100">
              <a:solidFill>
                <a:schemeClr val="accent6"/>
              </a:solidFill>
            </a:endParaRPr>
          </a:p>
          <a:p>
            <a:pPr indent="0" lvl="0" marL="0" rtl="0" algn="ctr">
              <a:spcBef>
                <a:spcPts val="0"/>
              </a:spcBef>
              <a:spcAft>
                <a:spcPts val="0"/>
              </a:spcAft>
              <a:buNone/>
            </a:pPr>
            <a:r>
              <a:t/>
            </a:r>
            <a:endParaRPr sz="1100">
              <a:solidFill>
                <a:schemeClr val="accent6"/>
              </a:solidFill>
            </a:endParaRPr>
          </a:p>
          <a:p>
            <a:pPr indent="0" lvl="0" marL="0" rtl="0" algn="ctr">
              <a:spcBef>
                <a:spcPts val="0"/>
              </a:spcBef>
              <a:spcAft>
                <a:spcPts val="0"/>
              </a:spcAft>
              <a:buNone/>
            </a:pPr>
            <a:r>
              <a:t/>
            </a:r>
            <a:endParaRPr sz="1100">
              <a:solidFill>
                <a:schemeClr val="accent6"/>
              </a:solidFill>
            </a:endParaRPr>
          </a:p>
        </p:txBody>
      </p:sp>
      <p:cxnSp>
        <p:nvCxnSpPr>
          <p:cNvPr id="278" name="Google Shape;278;p28"/>
          <p:cNvCxnSpPr/>
          <p:nvPr/>
        </p:nvCxnSpPr>
        <p:spPr>
          <a:xfrm flipH="1">
            <a:off x="6982925" y="3561950"/>
            <a:ext cx="267900" cy="271800"/>
          </a:xfrm>
          <a:prstGeom prst="straightConnector1">
            <a:avLst/>
          </a:prstGeom>
          <a:noFill/>
          <a:ln cap="flat" cmpd="sng" w="19050">
            <a:solidFill>
              <a:srgbClr val="FF0000"/>
            </a:solidFill>
            <a:prstDash val="solid"/>
            <a:round/>
            <a:headEnd len="med" w="med" type="none"/>
            <a:tailEnd len="med" w="med" type="triangle"/>
          </a:ln>
        </p:spPr>
      </p:cxnSp>
      <p:sp>
        <p:nvSpPr>
          <p:cNvPr id="279" name="Google Shape;279;p28"/>
          <p:cNvSpPr txBox="1"/>
          <p:nvPr/>
        </p:nvSpPr>
        <p:spPr>
          <a:xfrm>
            <a:off x="7122575" y="2987475"/>
            <a:ext cx="1731600" cy="406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200">
                <a:solidFill>
                  <a:srgbClr val="FF0000"/>
                </a:solidFill>
                <a:highlight>
                  <a:srgbClr val="FFFFFF"/>
                </a:highlight>
                <a:latin typeface="Avenir"/>
                <a:ea typeface="Avenir"/>
                <a:cs typeface="Avenir"/>
                <a:sym typeface="Avenir"/>
              </a:rPr>
              <a:t>Total interactions with the archived URL is </a:t>
            </a:r>
            <a:r>
              <a:rPr b="1" lang="en" sz="1200">
                <a:solidFill>
                  <a:srgbClr val="FF0000"/>
                </a:solidFill>
                <a:highlight>
                  <a:schemeClr val="lt1"/>
                </a:highlight>
                <a:latin typeface="Avenir"/>
                <a:ea typeface="Avenir"/>
                <a:cs typeface="Avenir"/>
                <a:sym typeface="Avenir"/>
              </a:rPr>
              <a:t>twice </a:t>
            </a:r>
            <a:r>
              <a:rPr b="1" lang="en" sz="1200">
                <a:solidFill>
                  <a:srgbClr val="FF0000"/>
                </a:solidFill>
                <a:highlight>
                  <a:srgbClr val="FFFFFF"/>
                </a:highlight>
                <a:latin typeface="Avenir"/>
                <a:ea typeface="Avenir"/>
                <a:cs typeface="Avenir"/>
                <a:sym typeface="Avenir"/>
              </a:rPr>
              <a:t>more than the original URL.</a:t>
            </a:r>
            <a:endParaRPr b="1" sz="1200">
              <a:solidFill>
                <a:srgbClr val="FF0000"/>
              </a:solidFill>
              <a:highlight>
                <a:srgbClr val="FFFFFF"/>
              </a:highlight>
              <a:latin typeface="Avenir"/>
              <a:ea typeface="Avenir"/>
              <a:cs typeface="Avenir"/>
              <a:sym typeface="Avenir"/>
            </a:endParaRPr>
          </a:p>
        </p:txBody>
      </p:sp>
      <p:sp>
        <p:nvSpPr>
          <p:cNvPr id="280" name="Google Shape;280;p28"/>
          <p:cNvSpPr/>
          <p:nvPr/>
        </p:nvSpPr>
        <p:spPr>
          <a:xfrm>
            <a:off x="3672375" y="3840025"/>
            <a:ext cx="3420300" cy="192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ph type="title"/>
          </p:nvPr>
        </p:nvSpPr>
        <p:spPr>
          <a:xfrm>
            <a:off x="800100" y="100945"/>
            <a:ext cx="75438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Research Questions</a:t>
            </a:r>
            <a:endParaRPr b="1">
              <a:latin typeface="Lato"/>
              <a:ea typeface="Lato"/>
              <a:cs typeface="Lato"/>
              <a:sym typeface="Lato"/>
            </a:endParaRPr>
          </a:p>
        </p:txBody>
      </p:sp>
      <p:sp>
        <p:nvSpPr>
          <p:cNvPr id="286" name="Google Shape;286;p29"/>
          <p:cNvSpPr txBox="1"/>
          <p:nvPr>
            <p:ph idx="1" type="body"/>
          </p:nvPr>
        </p:nvSpPr>
        <p:spPr>
          <a:xfrm>
            <a:off x="1060825" y="1120150"/>
            <a:ext cx="7184700" cy="1875300"/>
          </a:xfrm>
          <a:prstGeom prst="rect">
            <a:avLst/>
          </a:prstGeom>
        </p:spPr>
        <p:txBody>
          <a:bodyPr anchorCtr="0" anchor="t" bIns="34275" lIns="68575" spcFirstLastPara="1" rIns="68575" wrap="square" tIns="34275">
            <a:noAutofit/>
          </a:bodyPr>
          <a:lstStyle/>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How is health misinformation being archived, weaponized, and propagated online? </a:t>
            </a:r>
            <a:endParaRPr sz="1400">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What does provenance information from web archives reveal about the spread and moderation of harmful content in platforms?</a:t>
            </a:r>
            <a:endParaRPr sz="1400">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What do these web archiving tactics reveal about information practices during pandemic?</a:t>
            </a:r>
            <a:endParaRPr sz="1400">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Clr>
                <a:srgbClr val="FF0000"/>
              </a:buClr>
              <a:buSzPts val="1700"/>
              <a:buFont typeface="Lato"/>
              <a:buAutoNum type="arabicPeriod"/>
            </a:pPr>
            <a:r>
              <a:rPr lang="en" sz="1400">
                <a:solidFill>
                  <a:srgbClr val="FF0000"/>
                </a:solidFill>
                <a:latin typeface="Lato"/>
                <a:ea typeface="Lato"/>
                <a:cs typeface="Lato"/>
                <a:sym typeface="Lato"/>
              </a:rPr>
              <a:t>How does screensampling extend the propagation of health misinformation beyond trackable metrics?</a:t>
            </a:r>
            <a:endParaRPr sz="1400">
              <a:solidFill>
                <a:srgbClr val="FF0000"/>
              </a:solidFill>
              <a:latin typeface="Lato"/>
              <a:ea typeface="Lato"/>
              <a:cs typeface="Lato"/>
              <a:sym typeface="Lato"/>
            </a:endParaRPr>
          </a:p>
          <a:p>
            <a:pPr indent="0" lvl="0" marL="457200" rtl="0" algn="just">
              <a:spcBef>
                <a:spcPts val="700"/>
              </a:spcBef>
              <a:spcAft>
                <a:spcPts val="0"/>
              </a:spcAft>
              <a:buNone/>
            </a:pPr>
            <a:r>
              <a:t/>
            </a:r>
            <a:endParaRPr sz="1400">
              <a:latin typeface="Lato"/>
              <a:ea typeface="Lato"/>
              <a:cs typeface="Lato"/>
              <a:sym typeface="Lato"/>
            </a:endParaRPr>
          </a:p>
        </p:txBody>
      </p:sp>
      <p:sp>
        <p:nvSpPr>
          <p:cNvPr id="287" name="Google Shape;287;p29"/>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ph type="title"/>
          </p:nvPr>
        </p:nvSpPr>
        <p:spPr>
          <a:xfrm>
            <a:off x="-2243150" y="177150"/>
            <a:ext cx="86025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solidFill>
                  <a:schemeClr val="accent6"/>
                </a:solidFill>
                <a:latin typeface="Lato"/>
                <a:ea typeface="Lato"/>
                <a:cs typeface="Lato"/>
                <a:sym typeface="Lato"/>
              </a:rPr>
              <a:t>Screensampling</a:t>
            </a:r>
            <a:endParaRPr b="1">
              <a:solidFill>
                <a:schemeClr val="accent6"/>
              </a:solidFill>
              <a:latin typeface="Lato"/>
              <a:ea typeface="Lato"/>
              <a:cs typeface="Lato"/>
              <a:sym typeface="Lato"/>
            </a:endParaRPr>
          </a:p>
        </p:txBody>
      </p:sp>
      <p:sp>
        <p:nvSpPr>
          <p:cNvPr id="293" name="Google Shape;293;p30"/>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30"/>
          <p:cNvPicPr preferRelativeResize="0"/>
          <p:nvPr/>
        </p:nvPicPr>
        <p:blipFill rotWithShape="1">
          <a:blip r:embed="rId3">
            <a:alphaModFix/>
          </a:blip>
          <a:srcRect b="6536" l="0" r="0" t="3801"/>
          <a:stretch/>
        </p:blipFill>
        <p:spPr>
          <a:xfrm>
            <a:off x="6488475" y="612850"/>
            <a:ext cx="2021668" cy="3625349"/>
          </a:xfrm>
          <a:prstGeom prst="rect">
            <a:avLst/>
          </a:prstGeom>
          <a:noFill/>
          <a:ln>
            <a:noFill/>
          </a:ln>
        </p:spPr>
      </p:pic>
      <p:pic>
        <p:nvPicPr>
          <p:cNvPr id="295" name="Google Shape;295;p30"/>
          <p:cNvPicPr preferRelativeResize="0"/>
          <p:nvPr/>
        </p:nvPicPr>
        <p:blipFill rotWithShape="1">
          <a:blip r:embed="rId4">
            <a:alphaModFix/>
          </a:blip>
          <a:srcRect b="5963" l="0" r="0" t="3677"/>
          <a:stretch/>
        </p:blipFill>
        <p:spPr>
          <a:xfrm>
            <a:off x="4302699" y="612850"/>
            <a:ext cx="2006126" cy="3625349"/>
          </a:xfrm>
          <a:prstGeom prst="rect">
            <a:avLst/>
          </a:prstGeom>
          <a:noFill/>
          <a:ln>
            <a:noFill/>
          </a:ln>
        </p:spPr>
      </p:pic>
      <p:sp>
        <p:nvSpPr>
          <p:cNvPr id="296" name="Google Shape;296;p30"/>
          <p:cNvSpPr txBox="1"/>
          <p:nvPr/>
        </p:nvSpPr>
        <p:spPr>
          <a:xfrm>
            <a:off x="685800" y="1600200"/>
            <a:ext cx="3097200" cy="1956600"/>
          </a:xfrm>
          <a:prstGeom prst="rect">
            <a:avLst/>
          </a:prstGeom>
          <a:noFill/>
          <a:ln>
            <a:noFill/>
          </a:ln>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a:solidFill>
                  <a:schemeClr val="dk1"/>
                </a:solidFill>
                <a:latin typeface="Lato"/>
                <a:ea typeface="Lato"/>
                <a:cs typeface="Lato"/>
                <a:sym typeface="Lato"/>
              </a:rPr>
              <a:t>“A</a:t>
            </a:r>
            <a:r>
              <a:rPr lang="en">
                <a:solidFill>
                  <a:schemeClr val="dk1"/>
                </a:solidFill>
                <a:latin typeface="Lato"/>
                <a:ea typeface="Lato"/>
                <a:cs typeface="Lato"/>
                <a:sym typeface="Lato"/>
              </a:rPr>
              <a:t> data craft technique that extends the propagation of archived misinformation when social media users post screenshots of archived URLs thus removing the ability to click or track these static images of archived online sources”</a:t>
            </a:r>
            <a:endParaRPr>
              <a:solidFill>
                <a:schemeClr val="dk1"/>
              </a:solidFill>
              <a:latin typeface="Lato"/>
              <a:ea typeface="Lato"/>
              <a:cs typeface="Lato"/>
              <a:sym typeface="Lato"/>
            </a:endParaRPr>
          </a:p>
        </p:txBody>
      </p:sp>
      <p:sp>
        <p:nvSpPr>
          <p:cNvPr id="297" name="Google Shape;297;p30"/>
          <p:cNvSpPr txBox="1"/>
          <p:nvPr/>
        </p:nvSpPr>
        <p:spPr>
          <a:xfrm>
            <a:off x="304800" y="4343400"/>
            <a:ext cx="8493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rPr>
              <a:t>Acker, A.; Chaiet, M. (2020). The weaponization of web archives: Data craft and COVID-19 publics. The Harvard Kennedy School (HKS) Misinformation Review. </a:t>
            </a:r>
            <a:r>
              <a:rPr lang="en" sz="1200" u="sng">
                <a:solidFill>
                  <a:schemeClr val="hlink"/>
                </a:solidFill>
                <a:hlinkClick r:id="rId5"/>
              </a:rPr>
              <a:t>https://doi.org/10.37016/mr-2020-41</a:t>
            </a:r>
            <a:endParaRPr sz="1200">
              <a:solidFill>
                <a:schemeClr val="accent6"/>
              </a:solidFill>
            </a:endParaRPr>
          </a:p>
          <a:p>
            <a:pPr indent="0" lvl="0" marL="0" rtl="0" algn="l">
              <a:spcBef>
                <a:spcPts val="0"/>
              </a:spcBef>
              <a:spcAft>
                <a:spcPts val="0"/>
              </a:spcAft>
              <a:buNone/>
            </a:pPr>
            <a:r>
              <a:t/>
            </a:r>
            <a:endParaRPr sz="1200">
              <a:solidFill>
                <a:schemeClr val="accent6"/>
              </a:solidFill>
            </a:endParaRPr>
          </a:p>
        </p:txBody>
      </p:sp>
      <p:sp>
        <p:nvSpPr>
          <p:cNvPr id="298" name="Google Shape;298;p30"/>
          <p:cNvSpPr/>
          <p:nvPr/>
        </p:nvSpPr>
        <p:spPr>
          <a:xfrm>
            <a:off x="4448275" y="733825"/>
            <a:ext cx="764700" cy="12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p:nvPr/>
        </p:nvSpPr>
        <p:spPr>
          <a:xfrm>
            <a:off x="6644175" y="733825"/>
            <a:ext cx="764700" cy="125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278400" y="100950"/>
            <a:ext cx="85887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Screensampling Makes It Worse</a:t>
            </a:r>
            <a:endParaRPr b="1">
              <a:latin typeface="Lato"/>
              <a:ea typeface="Lato"/>
              <a:cs typeface="Lato"/>
              <a:sym typeface="Lato"/>
            </a:endParaRPr>
          </a:p>
        </p:txBody>
      </p:sp>
      <p:sp>
        <p:nvSpPr>
          <p:cNvPr id="305" name="Google Shape;305;p31"/>
          <p:cNvSpPr txBox="1"/>
          <p:nvPr>
            <p:ph idx="1" type="body"/>
          </p:nvPr>
        </p:nvSpPr>
        <p:spPr>
          <a:xfrm>
            <a:off x="603625" y="1348750"/>
            <a:ext cx="8006100" cy="2791500"/>
          </a:xfrm>
          <a:prstGeom prst="rect">
            <a:avLst/>
          </a:prstGeom>
        </p:spPr>
        <p:txBody>
          <a:bodyPr anchorCtr="0" anchor="t" bIns="34275" lIns="68575" spcFirstLastPara="1" rIns="68575" wrap="square" tIns="34275">
            <a:noAutofit/>
          </a:bodyPr>
          <a:lstStyle/>
          <a:p>
            <a:pPr indent="-317500" lvl="0" marL="457200" rtl="0" algn="just">
              <a:lnSpc>
                <a:spcPct val="115000"/>
              </a:lnSpc>
              <a:spcBef>
                <a:spcPts val="0"/>
              </a:spcBef>
              <a:spcAft>
                <a:spcPts val="0"/>
              </a:spcAft>
              <a:buSzPts val="1400"/>
              <a:buFont typeface="Lato"/>
              <a:buAutoNum type="arabicPeriod"/>
            </a:pPr>
            <a:r>
              <a:rPr lang="en" sz="1400">
                <a:latin typeface="Lato"/>
                <a:ea typeface="Lato"/>
                <a:cs typeface="Lato"/>
                <a:sym typeface="Lato"/>
              </a:rPr>
              <a:t>Posting images of text allows human readers to view the content while bypassing content moderation mechanisms  because image formats  with text are not easily machine-readable.</a:t>
            </a:r>
            <a:endParaRPr sz="1400">
              <a:latin typeface="Lato"/>
              <a:ea typeface="Lato"/>
              <a:cs typeface="Lato"/>
              <a:sym typeface="Lato"/>
            </a:endParaRPr>
          </a:p>
          <a:p>
            <a:pPr indent="0" lvl="0" marL="0" rtl="0" algn="just">
              <a:lnSpc>
                <a:spcPct val="115000"/>
              </a:lnSpc>
              <a:spcBef>
                <a:spcPts val="0"/>
              </a:spcBef>
              <a:spcAft>
                <a:spcPts val="0"/>
              </a:spcAft>
              <a:buNone/>
            </a:pPr>
            <a:r>
              <a:t/>
            </a:r>
            <a:endParaRPr sz="1400">
              <a:latin typeface="Lato"/>
              <a:ea typeface="Lato"/>
              <a:cs typeface="Lato"/>
              <a:sym typeface="Lato"/>
            </a:endParaRPr>
          </a:p>
          <a:p>
            <a:pPr indent="-317500" lvl="0" marL="457200" rtl="0" algn="just">
              <a:lnSpc>
                <a:spcPct val="115000"/>
              </a:lnSpc>
              <a:spcBef>
                <a:spcPts val="0"/>
              </a:spcBef>
              <a:spcAft>
                <a:spcPts val="0"/>
              </a:spcAft>
              <a:buSzPts val="1400"/>
              <a:buFont typeface="Lato"/>
              <a:buAutoNum type="arabicPeriod"/>
            </a:pPr>
            <a:r>
              <a:rPr lang="en" sz="1400">
                <a:latin typeface="Lato"/>
                <a:ea typeface="Lato"/>
                <a:cs typeface="Lato"/>
                <a:sym typeface="Lato"/>
              </a:rPr>
              <a:t>Allows  people to recontextualize and propagate content from a trusted source (the Wayback Machine).</a:t>
            </a:r>
            <a:endParaRPr sz="1400">
              <a:latin typeface="Lato"/>
              <a:ea typeface="Lato"/>
              <a:cs typeface="Lato"/>
              <a:sym typeface="Lato"/>
            </a:endParaRPr>
          </a:p>
          <a:p>
            <a:pPr indent="0" lvl="0" marL="0" rtl="0" algn="just">
              <a:lnSpc>
                <a:spcPct val="115000"/>
              </a:lnSpc>
              <a:spcBef>
                <a:spcPts val="0"/>
              </a:spcBef>
              <a:spcAft>
                <a:spcPts val="0"/>
              </a:spcAft>
              <a:buNone/>
            </a:pPr>
            <a:r>
              <a:t/>
            </a:r>
            <a:endParaRPr sz="1400">
              <a:latin typeface="Lato"/>
              <a:ea typeface="Lato"/>
              <a:cs typeface="Lato"/>
              <a:sym typeface="Lato"/>
            </a:endParaRPr>
          </a:p>
          <a:p>
            <a:pPr indent="-317500" lvl="0" marL="457200" rtl="0" algn="just">
              <a:lnSpc>
                <a:spcPct val="115000"/>
              </a:lnSpc>
              <a:spcBef>
                <a:spcPts val="0"/>
              </a:spcBef>
              <a:spcAft>
                <a:spcPts val="0"/>
              </a:spcAft>
              <a:buSzPts val="1400"/>
              <a:buFont typeface="Lato"/>
              <a:buAutoNum type="arabicPeriod"/>
            </a:pPr>
            <a:r>
              <a:rPr lang="en" sz="1400">
                <a:latin typeface="Lato"/>
                <a:ea typeface="Lato"/>
                <a:cs typeface="Lato"/>
                <a:sym typeface="Lato"/>
              </a:rPr>
              <a:t>Difficult   for   users, researchers,  and  platforms  trying  to  determine  the  original source  of  the  content.</a:t>
            </a:r>
            <a:endParaRPr sz="1400">
              <a:latin typeface="Lato"/>
              <a:ea typeface="Lato"/>
              <a:cs typeface="Lato"/>
              <a:sym typeface="Lato"/>
            </a:endParaRPr>
          </a:p>
          <a:p>
            <a:pPr indent="0" lvl="0" marL="0" rtl="0" algn="just">
              <a:lnSpc>
                <a:spcPct val="115000"/>
              </a:lnSpc>
              <a:spcBef>
                <a:spcPts val="0"/>
              </a:spcBef>
              <a:spcAft>
                <a:spcPts val="0"/>
              </a:spcAft>
              <a:buNone/>
            </a:pPr>
            <a:r>
              <a:t/>
            </a:r>
            <a:endParaRPr sz="1400">
              <a:latin typeface="Lato"/>
              <a:ea typeface="Lato"/>
              <a:cs typeface="Lato"/>
              <a:sym typeface="Lato"/>
            </a:endParaRPr>
          </a:p>
          <a:p>
            <a:pPr indent="-317500" lvl="0" marL="457200" rtl="0" algn="just">
              <a:lnSpc>
                <a:spcPct val="115000"/>
              </a:lnSpc>
              <a:spcBef>
                <a:spcPts val="0"/>
              </a:spcBef>
              <a:spcAft>
                <a:spcPts val="0"/>
              </a:spcAft>
              <a:buSzPts val="1400"/>
              <a:buFont typeface="Lato"/>
              <a:buAutoNum type="arabicPeriod"/>
            </a:pPr>
            <a:r>
              <a:rPr lang="en" sz="1400">
                <a:latin typeface="Lato"/>
                <a:ea typeface="Lato"/>
                <a:cs typeface="Lato"/>
                <a:sym typeface="Lato"/>
              </a:rPr>
              <a:t>Social analytics tools like CrowdTangle will never be able to quantify the number of users who screenshot an article and then post portions of it with their own framing commentary.   </a:t>
            </a:r>
            <a:endParaRPr sz="1400">
              <a:latin typeface="Lato"/>
              <a:ea typeface="Lato"/>
              <a:cs typeface="Lato"/>
              <a:sym typeface="Lato"/>
            </a:endParaRPr>
          </a:p>
          <a:p>
            <a:pPr indent="0" lvl="0" marL="914400" rtl="0" algn="just">
              <a:lnSpc>
                <a:spcPct val="115000"/>
              </a:lnSpc>
              <a:spcBef>
                <a:spcPts val="0"/>
              </a:spcBef>
              <a:spcAft>
                <a:spcPts val="0"/>
              </a:spcAft>
              <a:buNone/>
            </a:pPr>
            <a:r>
              <a:t/>
            </a:r>
            <a:endParaRPr sz="1400">
              <a:latin typeface="Lato"/>
              <a:ea typeface="Lato"/>
              <a:cs typeface="Lato"/>
              <a:sym typeface="Lato"/>
            </a:endParaRPr>
          </a:p>
        </p:txBody>
      </p:sp>
      <p:sp>
        <p:nvSpPr>
          <p:cNvPr id="306" name="Google Shape;306;p31"/>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4"/>
          <p:cNvSpPr txBox="1"/>
          <p:nvPr>
            <p:ph type="title"/>
          </p:nvPr>
        </p:nvSpPr>
        <p:spPr>
          <a:xfrm>
            <a:off x="271450" y="253350"/>
            <a:ext cx="86025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solidFill>
                  <a:schemeClr val="accent6"/>
                </a:solidFill>
                <a:latin typeface="Lato"/>
                <a:ea typeface="Lato"/>
                <a:cs typeface="Lato"/>
                <a:sym typeface="Lato"/>
              </a:rPr>
              <a:t>Health Misinformation Content Archived in Internet Archive</a:t>
            </a:r>
            <a:endParaRPr b="1">
              <a:solidFill>
                <a:schemeClr val="accent6"/>
              </a:solidFill>
              <a:latin typeface="Lato"/>
              <a:ea typeface="Lato"/>
              <a:cs typeface="Lato"/>
              <a:sym typeface="Lato"/>
            </a:endParaRPr>
          </a:p>
        </p:txBody>
      </p:sp>
      <p:sp>
        <p:nvSpPr>
          <p:cNvPr id="132" name="Google Shape;132;p14"/>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33" name="Google Shape;133;p14"/>
          <p:cNvPicPr preferRelativeResize="0"/>
          <p:nvPr/>
        </p:nvPicPr>
        <p:blipFill>
          <a:blip r:embed="rId3">
            <a:alphaModFix/>
          </a:blip>
          <a:stretch>
            <a:fillRect/>
          </a:stretch>
        </p:blipFill>
        <p:spPr>
          <a:xfrm>
            <a:off x="1183225" y="1405350"/>
            <a:ext cx="6877849" cy="3041426"/>
          </a:xfrm>
          <a:prstGeom prst="rect">
            <a:avLst/>
          </a:prstGeom>
          <a:noFill/>
          <a:ln>
            <a:noFill/>
          </a:ln>
        </p:spPr>
      </p:pic>
      <p:sp>
        <p:nvSpPr>
          <p:cNvPr id="134" name="Google Shape;134;p14"/>
          <p:cNvSpPr/>
          <p:nvPr/>
        </p:nvSpPr>
        <p:spPr>
          <a:xfrm>
            <a:off x="1737400" y="1635525"/>
            <a:ext cx="746400" cy="14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3413800" y="1635525"/>
            <a:ext cx="746400" cy="14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5090200" y="1635525"/>
            <a:ext cx="746400" cy="14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6690400" y="1635525"/>
            <a:ext cx="746400" cy="14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2"/>
          <p:cNvSpPr txBox="1"/>
          <p:nvPr>
            <p:ph type="title"/>
          </p:nvPr>
        </p:nvSpPr>
        <p:spPr>
          <a:xfrm>
            <a:off x="266700" y="100950"/>
            <a:ext cx="86145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latin typeface="Lato"/>
                <a:ea typeface="Lato"/>
                <a:cs typeface="Lato"/>
                <a:sym typeface="Lato"/>
              </a:rPr>
              <a:t>Key Takeaways:</a:t>
            </a:r>
            <a:endParaRPr>
              <a:latin typeface="Lato"/>
              <a:ea typeface="Lato"/>
              <a:cs typeface="Lato"/>
              <a:sym typeface="Lato"/>
            </a:endParaRPr>
          </a:p>
        </p:txBody>
      </p:sp>
      <p:sp>
        <p:nvSpPr>
          <p:cNvPr id="312" name="Google Shape;312;p32"/>
          <p:cNvSpPr txBox="1"/>
          <p:nvPr>
            <p:ph idx="1" type="body"/>
          </p:nvPr>
        </p:nvSpPr>
        <p:spPr>
          <a:xfrm>
            <a:off x="1125150" y="1129650"/>
            <a:ext cx="6893700" cy="3386100"/>
          </a:xfrm>
          <a:prstGeom prst="rect">
            <a:avLst/>
          </a:prstGeom>
        </p:spPr>
        <p:txBody>
          <a:bodyPr anchorCtr="0" anchor="t" bIns="34275" lIns="68575" spcFirstLastPara="1" rIns="68575" wrap="square" tIns="34275">
            <a:noAutofit/>
          </a:bodyPr>
          <a:lstStyle/>
          <a:p>
            <a:pPr indent="-336550" lvl="0" marL="457200" rtl="0" algn="just">
              <a:lnSpc>
                <a:spcPct val="115000"/>
              </a:lnSpc>
              <a:spcBef>
                <a:spcPts val="0"/>
              </a:spcBef>
              <a:spcAft>
                <a:spcPts val="0"/>
              </a:spcAft>
              <a:buSzPts val="1700"/>
              <a:buFont typeface="Lato"/>
              <a:buChar char="●"/>
            </a:pPr>
            <a:r>
              <a:rPr lang="en" sz="1400">
                <a:latin typeface="Lato"/>
                <a:ea typeface="Lato"/>
                <a:cs typeface="Lato"/>
                <a:sym typeface="Lato"/>
              </a:rPr>
              <a:t>IA’s Wayback Machine</a:t>
            </a:r>
            <a:r>
              <a:rPr lang="en" sz="1400">
                <a:latin typeface="Lato"/>
                <a:ea typeface="Lato"/>
                <a:cs typeface="Lato"/>
                <a:sym typeface="Lato"/>
              </a:rPr>
              <a:t> and Archive.is</a:t>
            </a:r>
            <a:r>
              <a:rPr lang="en" sz="1400">
                <a:latin typeface="Lato"/>
                <a:ea typeface="Lato"/>
                <a:cs typeface="Lato"/>
                <a:sym typeface="Lato"/>
              </a:rPr>
              <a:t> are </a:t>
            </a:r>
            <a:r>
              <a:rPr lang="en" sz="1400">
                <a:latin typeface="Lato"/>
                <a:ea typeface="Lato"/>
                <a:cs typeface="Lato"/>
                <a:sym typeface="Lato"/>
              </a:rPr>
              <a:t>used by people to preserve</a:t>
            </a:r>
            <a:r>
              <a:rPr lang="en" sz="1400">
                <a:latin typeface="Lato"/>
                <a:ea typeface="Lato"/>
                <a:cs typeface="Lato"/>
                <a:sym typeface="Lato"/>
              </a:rPr>
              <a:t> and spread health misinformation on </a:t>
            </a:r>
            <a:r>
              <a:rPr lang="en" sz="1400">
                <a:latin typeface="Lato"/>
                <a:ea typeface="Lato"/>
                <a:cs typeface="Lato"/>
                <a:sym typeface="Lato"/>
              </a:rPr>
              <a:t>platforms like Facebook and Twitter.</a:t>
            </a:r>
            <a:endParaRPr sz="1400">
              <a:latin typeface="Lato"/>
              <a:ea typeface="Lato"/>
              <a:cs typeface="Lato"/>
              <a:sym typeface="Lato"/>
            </a:endParaRPr>
          </a:p>
          <a:p>
            <a:pPr indent="0" lvl="0" marL="457200" rtl="0" algn="just">
              <a:lnSpc>
                <a:spcPct val="115000"/>
              </a:lnSpc>
              <a:spcBef>
                <a:spcPts val="0"/>
              </a:spcBef>
              <a:spcAft>
                <a:spcPts val="0"/>
              </a:spcAft>
              <a:buNone/>
            </a:pPr>
            <a:r>
              <a:t/>
            </a:r>
            <a:endParaRPr sz="1400">
              <a:latin typeface="Lato"/>
              <a:ea typeface="Lato"/>
              <a:cs typeface="Lato"/>
              <a:sym typeface="Lato"/>
            </a:endParaRPr>
          </a:p>
          <a:p>
            <a:pPr indent="-336550" lvl="0" marL="457200" rtl="0" algn="just">
              <a:lnSpc>
                <a:spcPct val="115000"/>
              </a:lnSpc>
              <a:spcBef>
                <a:spcPts val="0"/>
              </a:spcBef>
              <a:spcAft>
                <a:spcPts val="0"/>
              </a:spcAft>
              <a:buSzPts val="1700"/>
              <a:buFont typeface="Lato"/>
              <a:buChar char="●"/>
            </a:pPr>
            <a:r>
              <a:rPr lang="en" sz="1400">
                <a:latin typeface="Lato"/>
                <a:ea typeface="Lato"/>
                <a:cs typeface="Lato"/>
                <a:sym typeface="Lato"/>
              </a:rPr>
              <a:t>Archived web resources  </a:t>
            </a:r>
            <a:r>
              <a:rPr lang="en" sz="1400">
                <a:latin typeface="Lato"/>
                <a:ea typeface="Lato"/>
                <a:cs typeface="Lato"/>
                <a:sym typeface="Lato"/>
              </a:rPr>
              <a:t>are used by people to intentionally </a:t>
            </a:r>
            <a:r>
              <a:rPr lang="en" sz="1400">
                <a:latin typeface="Lato"/>
                <a:ea typeface="Lato"/>
                <a:cs typeface="Lato"/>
                <a:sym typeface="Lato"/>
              </a:rPr>
              <a:t>bypass automated content moderation efforts like fact-check warnings.</a:t>
            </a:r>
            <a:endParaRPr sz="1400">
              <a:latin typeface="Lato"/>
              <a:ea typeface="Lato"/>
              <a:cs typeface="Lato"/>
              <a:sym typeface="Lato"/>
            </a:endParaRPr>
          </a:p>
          <a:p>
            <a:pPr indent="0" lvl="0" marL="0" rtl="0" algn="just">
              <a:lnSpc>
                <a:spcPct val="115000"/>
              </a:lnSpc>
              <a:spcBef>
                <a:spcPts val="0"/>
              </a:spcBef>
              <a:spcAft>
                <a:spcPts val="0"/>
              </a:spcAft>
              <a:buNone/>
            </a:pPr>
            <a:r>
              <a:t/>
            </a:r>
            <a:endParaRPr sz="1400">
              <a:latin typeface="Lato"/>
              <a:ea typeface="Lato"/>
              <a:cs typeface="Lato"/>
              <a:sym typeface="Lato"/>
            </a:endParaRPr>
          </a:p>
          <a:p>
            <a:pPr indent="-336550" lvl="0" marL="457200" rtl="0" algn="just">
              <a:lnSpc>
                <a:spcPct val="115000"/>
              </a:lnSpc>
              <a:spcBef>
                <a:spcPts val="0"/>
              </a:spcBef>
              <a:spcAft>
                <a:spcPts val="0"/>
              </a:spcAft>
              <a:buSzPts val="1700"/>
              <a:buFont typeface="Lato"/>
              <a:buChar char="●"/>
            </a:pPr>
            <a:r>
              <a:rPr lang="en" sz="1400">
                <a:latin typeface="Lato"/>
                <a:ea typeface="Lato"/>
                <a:cs typeface="Lato"/>
                <a:sym typeface="Lato"/>
              </a:rPr>
              <a:t>Screensampling is even more difficult for detection by automated content moderation systems, and as a result they circulate for longer on platforms.</a:t>
            </a:r>
            <a:endParaRPr sz="1400">
              <a:latin typeface="Lato"/>
              <a:ea typeface="Lato"/>
              <a:cs typeface="Lato"/>
              <a:sym typeface="Lato"/>
            </a:endParaRPr>
          </a:p>
          <a:p>
            <a:pPr indent="0" lvl="0" marL="0" rtl="0" algn="just">
              <a:lnSpc>
                <a:spcPct val="115000"/>
              </a:lnSpc>
              <a:spcBef>
                <a:spcPts val="0"/>
              </a:spcBef>
              <a:spcAft>
                <a:spcPts val="0"/>
              </a:spcAft>
              <a:buNone/>
            </a:pPr>
            <a:r>
              <a:t/>
            </a:r>
            <a:endParaRPr sz="1400">
              <a:latin typeface="Lato"/>
              <a:ea typeface="Lato"/>
              <a:cs typeface="Lato"/>
              <a:sym typeface="Lato"/>
            </a:endParaRPr>
          </a:p>
          <a:p>
            <a:pPr indent="-336550" lvl="0" marL="457200" rtl="0" algn="just">
              <a:lnSpc>
                <a:spcPct val="115000"/>
              </a:lnSpc>
              <a:spcBef>
                <a:spcPts val="0"/>
              </a:spcBef>
              <a:spcAft>
                <a:spcPts val="0"/>
              </a:spcAft>
              <a:buSzPts val="1700"/>
              <a:buFont typeface="Lato"/>
              <a:buChar char="●"/>
            </a:pPr>
            <a:r>
              <a:rPr lang="en" sz="1400">
                <a:latin typeface="Lato"/>
                <a:ea typeface="Lato"/>
                <a:cs typeface="Lato"/>
                <a:sym typeface="Lato"/>
              </a:rPr>
              <a:t>Social media platforms should be aware of people using web archives as a proxy, and take necessary actions to label and classify misinformation.</a:t>
            </a:r>
            <a:endParaRPr sz="1400">
              <a:latin typeface="Lato"/>
              <a:ea typeface="Lato"/>
              <a:cs typeface="Lato"/>
              <a:sym typeface="Lato"/>
            </a:endParaRPr>
          </a:p>
          <a:p>
            <a:pPr indent="0" lvl="0" marL="0" rtl="0" algn="just">
              <a:lnSpc>
                <a:spcPct val="115000"/>
              </a:lnSpc>
              <a:spcBef>
                <a:spcPts val="0"/>
              </a:spcBef>
              <a:spcAft>
                <a:spcPts val="0"/>
              </a:spcAft>
              <a:buNone/>
            </a:pPr>
            <a:r>
              <a:t/>
            </a:r>
            <a:endParaRPr sz="1400">
              <a:latin typeface="Lato"/>
              <a:ea typeface="Lato"/>
              <a:cs typeface="Lato"/>
              <a:sym typeface="Lato"/>
            </a:endParaRPr>
          </a:p>
        </p:txBody>
      </p:sp>
      <p:sp>
        <p:nvSpPr>
          <p:cNvPr id="313" name="Google Shape;313;p32"/>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5"/>
          <p:cNvSpPr txBox="1"/>
          <p:nvPr>
            <p:ph type="title"/>
          </p:nvPr>
        </p:nvSpPr>
        <p:spPr>
          <a:xfrm>
            <a:off x="271450" y="177150"/>
            <a:ext cx="86025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sz="2600">
                <a:solidFill>
                  <a:schemeClr val="accent6"/>
                </a:solidFill>
                <a:latin typeface="Lato"/>
                <a:ea typeface="Lato"/>
                <a:cs typeface="Lato"/>
                <a:sym typeface="Lato"/>
              </a:rPr>
              <a:t>“CORONAVIRUS HOAX: Fake Virus Pandemic Fabricated to Cover-Up Global Outbreak of 5G Syndrome</a:t>
            </a:r>
            <a:r>
              <a:rPr b="1" lang="en" sz="2600">
                <a:solidFill>
                  <a:schemeClr val="accent6"/>
                </a:solidFill>
                <a:latin typeface="Lato"/>
                <a:ea typeface="Lato"/>
                <a:cs typeface="Lato"/>
                <a:sym typeface="Lato"/>
              </a:rPr>
              <a:t>”</a:t>
            </a:r>
            <a:r>
              <a:rPr b="1" lang="en" sz="2600">
                <a:solidFill>
                  <a:schemeClr val="accent6"/>
                </a:solidFill>
                <a:latin typeface="Lato"/>
                <a:ea typeface="Lato"/>
                <a:cs typeface="Lato"/>
                <a:sym typeface="Lato"/>
              </a:rPr>
              <a:t>  </a:t>
            </a:r>
            <a:endParaRPr b="1" sz="2600">
              <a:solidFill>
                <a:schemeClr val="accent6"/>
              </a:solidFill>
              <a:latin typeface="Lato"/>
              <a:ea typeface="Lato"/>
              <a:cs typeface="Lato"/>
              <a:sym typeface="Lato"/>
            </a:endParaRPr>
          </a:p>
        </p:txBody>
      </p:sp>
      <p:sp>
        <p:nvSpPr>
          <p:cNvPr id="143" name="Google Shape;143;p15"/>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15"/>
          <p:cNvPicPr preferRelativeResize="0"/>
          <p:nvPr/>
        </p:nvPicPr>
        <p:blipFill>
          <a:blip r:embed="rId3">
            <a:alphaModFix/>
          </a:blip>
          <a:stretch>
            <a:fillRect/>
          </a:stretch>
        </p:blipFill>
        <p:spPr>
          <a:xfrm>
            <a:off x="1594063" y="1249775"/>
            <a:ext cx="5957273" cy="3394474"/>
          </a:xfrm>
          <a:prstGeom prst="rect">
            <a:avLst/>
          </a:prstGeom>
          <a:noFill/>
          <a:ln>
            <a:noFill/>
          </a:ln>
        </p:spPr>
      </p:pic>
      <p:sp>
        <p:nvSpPr>
          <p:cNvPr id="145" name="Google Shape;145;p15"/>
          <p:cNvSpPr txBox="1"/>
          <p:nvPr/>
        </p:nvSpPr>
        <p:spPr>
          <a:xfrm>
            <a:off x="1524000" y="4572000"/>
            <a:ext cx="8874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hlinkClick r:id="rId4"/>
              </a:rPr>
              <a:t>http://themillenniumreport.com/2020/03/coronavirus-hoax-fake-virus-pandemic-fabricated-to-cover-up-global-outbreak-of-5g-syndrome/</a:t>
            </a:r>
            <a:endParaRPr sz="800"/>
          </a:p>
          <a:p>
            <a:pPr indent="0" lvl="0" marL="0" rtl="0" algn="l">
              <a:spcBef>
                <a:spcPts val="0"/>
              </a:spcBef>
              <a:spcAft>
                <a:spcPts val="0"/>
              </a:spcAft>
              <a:buNone/>
            </a:pPr>
            <a:r>
              <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264475" y="253350"/>
            <a:ext cx="85887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“Web Archives are Used for Link Stability, Censorship Avoidance, and Traffic Siphoning”</a:t>
            </a:r>
            <a:endParaRPr b="1">
              <a:latin typeface="Lato"/>
              <a:ea typeface="Lato"/>
              <a:cs typeface="Lato"/>
              <a:sym typeface="Lato"/>
            </a:endParaRPr>
          </a:p>
        </p:txBody>
      </p:sp>
      <p:sp>
        <p:nvSpPr>
          <p:cNvPr id="151" name="Google Shape;151;p16"/>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52" name="Google Shape;152;p16"/>
          <p:cNvSpPr txBox="1"/>
          <p:nvPr/>
        </p:nvSpPr>
        <p:spPr>
          <a:xfrm>
            <a:off x="4090350" y="4513325"/>
            <a:ext cx="85833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5"/>
                </a:solidFill>
              </a:rPr>
              <a:t>Web Archives are Used for Link Stability, Censorship Avoidance, and Traffic Siphoning</a:t>
            </a:r>
            <a:endParaRPr sz="800">
              <a:solidFill>
                <a:schemeClr val="accent5"/>
              </a:solidFill>
            </a:endParaRPr>
          </a:p>
          <a:p>
            <a:pPr indent="0" lvl="0" marL="0" rtl="0" algn="l">
              <a:spcBef>
                <a:spcPts val="0"/>
              </a:spcBef>
              <a:spcAft>
                <a:spcPts val="0"/>
              </a:spcAft>
              <a:buNone/>
            </a:pPr>
            <a:r>
              <a:rPr lang="en" sz="800">
                <a:solidFill>
                  <a:schemeClr val="accent5"/>
                </a:solidFill>
              </a:rPr>
              <a:t>By </a:t>
            </a:r>
            <a:r>
              <a:rPr lang="en" sz="800">
                <a:solidFill>
                  <a:schemeClr val="accent5"/>
                </a:solidFill>
              </a:rPr>
              <a:t>Hussam Hallak </a:t>
            </a:r>
            <a:r>
              <a:rPr lang="en" sz="800" u="sng">
                <a:solidFill>
                  <a:schemeClr val="hlink"/>
                </a:solidFill>
                <a:hlinkClick r:id="rId3"/>
              </a:rPr>
              <a:t>https://ws-dl.blogspot.com/2018/04/2018-04-12-web-archives-are-used-for.html</a:t>
            </a:r>
            <a:endParaRPr sz="800">
              <a:solidFill>
                <a:schemeClr val="accent6"/>
              </a:solidFill>
            </a:endParaRPr>
          </a:p>
          <a:p>
            <a:pPr indent="0" lvl="0" marL="0" rtl="0" algn="l">
              <a:spcBef>
                <a:spcPts val="0"/>
              </a:spcBef>
              <a:spcAft>
                <a:spcPts val="0"/>
              </a:spcAft>
              <a:buNone/>
            </a:pPr>
            <a:r>
              <a:t/>
            </a:r>
            <a:endParaRPr sz="800">
              <a:solidFill>
                <a:schemeClr val="accent6"/>
              </a:solidFill>
            </a:endParaRPr>
          </a:p>
          <a:p>
            <a:pPr indent="0" lvl="0" marL="0" rtl="0" algn="l">
              <a:spcBef>
                <a:spcPts val="0"/>
              </a:spcBef>
              <a:spcAft>
                <a:spcPts val="0"/>
              </a:spcAft>
              <a:buNone/>
            </a:pPr>
            <a:r>
              <a:t/>
            </a:r>
            <a:endParaRPr sz="800">
              <a:solidFill>
                <a:schemeClr val="accent6"/>
              </a:solidFill>
            </a:endParaRPr>
          </a:p>
        </p:txBody>
      </p:sp>
      <p:sp>
        <p:nvSpPr>
          <p:cNvPr id="153" name="Google Shape;153;p16"/>
          <p:cNvSpPr txBox="1"/>
          <p:nvPr/>
        </p:nvSpPr>
        <p:spPr>
          <a:xfrm>
            <a:off x="1098400" y="2545600"/>
            <a:ext cx="23745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u="sng">
                <a:solidFill>
                  <a:schemeClr val="hlink"/>
                </a:solidFill>
                <a:hlinkClick r:id="rId4"/>
              </a:rPr>
              <a:t>https://extremism.gwu.edu/sites/g/files/zaxdzs2191/f/Telegram%20Tracker%20Summer%202017.pdf</a:t>
            </a:r>
            <a:endParaRPr sz="700"/>
          </a:p>
          <a:p>
            <a:pPr indent="0" lvl="0" marL="0" rtl="0" algn="l">
              <a:spcBef>
                <a:spcPts val="0"/>
              </a:spcBef>
              <a:spcAft>
                <a:spcPts val="0"/>
              </a:spcAft>
              <a:buNone/>
            </a:pPr>
            <a:r>
              <a:t/>
            </a:r>
            <a:endParaRPr sz="700"/>
          </a:p>
        </p:txBody>
      </p:sp>
      <p:pic>
        <p:nvPicPr>
          <p:cNvPr id="154" name="Google Shape;154;p16"/>
          <p:cNvPicPr preferRelativeResize="0"/>
          <p:nvPr/>
        </p:nvPicPr>
        <p:blipFill rotWithShape="1">
          <a:blip r:embed="rId5">
            <a:alphaModFix/>
          </a:blip>
          <a:srcRect b="23254" l="0" r="0" t="0"/>
          <a:stretch/>
        </p:blipFill>
        <p:spPr>
          <a:xfrm>
            <a:off x="1174588" y="1315799"/>
            <a:ext cx="2374475" cy="1336350"/>
          </a:xfrm>
          <a:prstGeom prst="rect">
            <a:avLst/>
          </a:prstGeom>
          <a:noFill/>
          <a:ln>
            <a:noFill/>
          </a:ln>
        </p:spPr>
      </p:pic>
      <p:sp>
        <p:nvSpPr>
          <p:cNvPr id="155" name="Google Shape;155;p16"/>
          <p:cNvSpPr/>
          <p:nvPr/>
        </p:nvSpPr>
        <p:spPr>
          <a:xfrm>
            <a:off x="1365850" y="1913375"/>
            <a:ext cx="816000" cy="15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txBox="1"/>
          <p:nvPr/>
        </p:nvSpPr>
        <p:spPr>
          <a:xfrm>
            <a:off x="1098400" y="2764050"/>
            <a:ext cx="711600" cy="2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hlinkClick r:id="rId6"/>
              </a:rPr>
              <a:t>Blog Post</a:t>
            </a:r>
            <a:endParaRPr sz="600"/>
          </a:p>
        </p:txBody>
      </p:sp>
      <p:pic>
        <p:nvPicPr>
          <p:cNvPr id="157" name="Google Shape;157;p16"/>
          <p:cNvPicPr preferRelativeResize="0"/>
          <p:nvPr/>
        </p:nvPicPr>
        <p:blipFill>
          <a:blip r:embed="rId7">
            <a:alphaModFix/>
          </a:blip>
          <a:stretch>
            <a:fillRect/>
          </a:stretch>
        </p:blipFill>
        <p:spPr>
          <a:xfrm>
            <a:off x="555375" y="3499350"/>
            <a:ext cx="3451400" cy="1162500"/>
          </a:xfrm>
          <a:prstGeom prst="rect">
            <a:avLst/>
          </a:prstGeom>
          <a:noFill/>
          <a:ln>
            <a:noFill/>
          </a:ln>
        </p:spPr>
      </p:pic>
      <p:sp>
        <p:nvSpPr>
          <p:cNvPr id="158" name="Google Shape;158;p16"/>
          <p:cNvSpPr txBox="1"/>
          <p:nvPr/>
        </p:nvSpPr>
        <p:spPr>
          <a:xfrm>
            <a:off x="486125" y="45928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hlinkClick r:id="rId8"/>
              </a:rPr>
              <a:t>https://arxiv.org/abs/1309.4016</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59" name="Google Shape;159;p16"/>
          <p:cNvSpPr txBox="1"/>
          <p:nvPr/>
        </p:nvSpPr>
        <p:spPr>
          <a:xfrm>
            <a:off x="2532025" y="1601525"/>
            <a:ext cx="1710600" cy="341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900">
                <a:solidFill>
                  <a:srgbClr val="FF0000"/>
                </a:solidFill>
                <a:highlight>
                  <a:schemeClr val="lt1"/>
                </a:highlight>
                <a:latin typeface="Avenir"/>
                <a:ea typeface="Avenir"/>
                <a:cs typeface="Avenir"/>
                <a:sym typeface="Avenir"/>
              </a:rPr>
              <a:t>Islamic State Extremists Are Using the Internet Archive to Deliver Propaganda</a:t>
            </a:r>
            <a:endParaRPr b="1" sz="900">
              <a:solidFill>
                <a:srgbClr val="FF0000"/>
              </a:solidFill>
              <a:highlight>
                <a:schemeClr val="lt1"/>
              </a:highlight>
              <a:latin typeface="Avenir"/>
              <a:ea typeface="Avenir"/>
              <a:cs typeface="Avenir"/>
              <a:sym typeface="Avenir"/>
            </a:endParaRPr>
          </a:p>
        </p:txBody>
      </p:sp>
      <p:sp>
        <p:nvSpPr>
          <p:cNvPr id="160" name="Google Shape;160;p16"/>
          <p:cNvSpPr txBox="1"/>
          <p:nvPr/>
        </p:nvSpPr>
        <p:spPr>
          <a:xfrm>
            <a:off x="381000" y="3145050"/>
            <a:ext cx="1710600" cy="63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900">
                <a:solidFill>
                  <a:srgbClr val="FF0000"/>
                </a:solidFill>
                <a:highlight>
                  <a:schemeClr val="lt1"/>
                </a:highlight>
                <a:latin typeface="Avenir"/>
                <a:ea typeface="Avenir"/>
                <a:cs typeface="Avenir"/>
                <a:sym typeface="Avenir"/>
              </a:rPr>
              <a:t>The percentage of the requested archived pages which currently do not exist on the live web is about 65%</a:t>
            </a:r>
            <a:endParaRPr b="1" sz="900">
              <a:solidFill>
                <a:srgbClr val="FF0000"/>
              </a:solidFill>
              <a:highlight>
                <a:schemeClr val="lt1"/>
              </a:highlight>
              <a:latin typeface="Avenir"/>
              <a:ea typeface="Avenir"/>
              <a:cs typeface="Avenir"/>
              <a:sym typeface="Avenir"/>
            </a:endParaRPr>
          </a:p>
        </p:txBody>
      </p:sp>
      <p:pic>
        <p:nvPicPr>
          <p:cNvPr id="161" name="Google Shape;161;p16"/>
          <p:cNvPicPr preferRelativeResize="0"/>
          <p:nvPr/>
        </p:nvPicPr>
        <p:blipFill>
          <a:blip r:embed="rId9">
            <a:alphaModFix/>
          </a:blip>
          <a:stretch>
            <a:fillRect/>
          </a:stretch>
        </p:blipFill>
        <p:spPr>
          <a:xfrm>
            <a:off x="4471225" y="1586850"/>
            <a:ext cx="3451400" cy="2806240"/>
          </a:xfrm>
          <a:prstGeom prst="rect">
            <a:avLst/>
          </a:prstGeom>
          <a:noFill/>
          <a:ln>
            <a:noFill/>
          </a:ln>
        </p:spPr>
      </p:pic>
      <p:sp>
        <p:nvSpPr>
          <p:cNvPr id="162" name="Google Shape;162;p16"/>
          <p:cNvSpPr txBox="1"/>
          <p:nvPr/>
        </p:nvSpPr>
        <p:spPr>
          <a:xfrm>
            <a:off x="4385150" y="43099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hlinkClick r:id="rId10"/>
              </a:rPr>
              <a:t>https://arxiv.org/abs/1801.10396</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63" name="Google Shape;163;p16"/>
          <p:cNvSpPr txBox="1"/>
          <p:nvPr/>
        </p:nvSpPr>
        <p:spPr>
          <a:xfrm>
            <a:off x="6271025" y="1143000"/>
            <a:ext cx="2529900" cy="520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900">
                <a:solidFill>
                  <a:srgbClr val="FF0000"/>
                </a:solidFill>
                <a:highlight>
                  <a:schemeClr val="lt1"/>
                </a:highlight>
                <a:latin typeface="Avenir"/>
                <a:ea typeface="Avenir"/>
                <a:cs typeface="Avenir"/>
                <a:sym typeface="Avenir"/>
              </a:rPr>
              <a:t>Both Archive.is and Wayback machine are often used to spread URLs from news sources, social networks, and marketing sites.</a:t>
            </a:r>
            <a:endParaRPr b="1" sz="900">
              <a:solidFill>
                <a:srgbClr val="FF0000"/>
              </a:solidFill>
              <a:highlight>
                <a:schemeClr val="lt1"/>
              </a:highlight>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266700" y="405750"/>
            <a:ext cx="8621400" cy="6585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“The Internet Archive Is Being Used As A Disinformation Mule”</a:t>
            </a:r>
            <a:endParaRPr b="1">
              <a:latin typeface="Lato"/>
              <a:ea typeface="Lato"/>
              <a:cs typeface="Lato"/>
              <a:sym typeface="Lato"/>
            </a:endParaRPr>
          </a:p>
        </p:txBody>
      </p:sp>
      <p:sp>
        <p:nvSpPr>
          <p:cNvPr id="169" name="Google Shape;169;p17"/>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70" name="Google Shape;170;p17"/>
          <p:cNvSpPr txBox="1"/>
          <p:nvPr/>
        </p:nvSpPr>
        <p:spPr>
          <a:xfrm>
            <a:off x="304800" y="4358100"/>
            <a:ext cx="85833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5"/>
                </a:solidFill>
              </a:rPr>
              <a:t>The Internet Archive Is Being Used As A Disinformation Mule, Joe Gray</a:t>
            </a:r>
            <a:endParaRPr sz="1000">
              <a:solidFill>
                <a:schemeClr val="accent5"/>
              </a:solidFill>
            </a:endParaRPr>
          </a:p>
          <a:p>
            <a:pPr indent="0" lvl="0" marL="0" rtl="0" algn="l">
              <a:spcBef>
                <a:spcPts val="0"/>
              </a:spcBef>
              <a:spcAft>
                <a:spcPts val="0"/>
              </a:spcAft>
              <a:buNone/>
            </a:pPr>
            <a:r>
              <a:rPr lang="en" sz="1000" u="sng">
                <a:solidFill>
                  <a:schemeClr val="hlink"/>
                </a:solidFill>
                <a:hlinkClick r:id="rId3"/>
              </a:rPr>
              <a:t>https://medium.com/@_C_3PJoe/the-internet-archive-is-being-used-as-a-disinformation-mule-fc90a6d07ced</a:t>
            </a:r>
            <a:endParaRPr sz="1000">
              <a:solidFill>
                <a:schemeClr val="accent6"/>
              </a:solidFill>
            </a:endParaRPr>
          </a:p>
          <a:p>
            <a:pPr indent="0" lvl="0" marL="0" rtl="0" algn="l">
              <a:spcBef>
                <a:spcPts val="0"/>
              </a:spcBef>
              <a:spcAft>
                <a:spcPts val="0"/>
              </a:spcAft>
              <a:buNone/>
            </a:pPr>
            <a:r>
              <a:t/>
            </a:r>
            <a:endParaRPr sz="1000">
              <a:solidFill>
                <a:schemeClr val="accent6"/>
              </a:solidFill>
            </a:endParaRPr>
          </a:p>
          <a:p>
            <a:pPr indent="0" lvl="0" marL="0" rtl="0" algn="l">
              <a:spcBef>
                <a:spcPts val="0"/>
              </a:spcBef>
              <a:spcAft>
                <a:spcPts val="0"/>
              </a:spcAft>
              <a:buNone/>
            </a:pPr>
            <a:r>
              <a:t/>
            </a:r>
            <a:endParaRPr sz="1000">
              <a:solidFill>
                <a:schemeClr val="accent6"/>
              </a:solidFill>
            </a:endParaRPr>
          </a:p>
        </p:txBody>
      </p:sp>
      <p:pic>
        <p:nvPicPr>
          <p:cNvPr id="171" name="Google Shape;171;p17"/>
          <p:cNvPicPr preferRelativeResize="0"/>
          <p:nvPr/>
        </p:nvPicPr>
        <p:blipFill>
          <a:blip r:embed="rId4">
            <a:alphaModFix/>
          </a:blip>
          <a:stretch>
            <a:fillRect/>
          </a:stretch>
        </p:blipFill>
        <p:spPr>
          <a:xfrm>
            <a:off x="362275" y="1094075"/>
            <a:ext cx="4884650" cy="1261925"/>
          </a:xfrm>
          <a:prstGeom prst="rect">
            <a:avLst/>
          </a:prstGeom>
          <a:noFill/>
          <a:ln>
            <a:noFill/>
          </a:ln>
        </p:spPr>
      </p:pic>
      <p:sp>
        <p:nvSpPr>
          <p:cNvPr id="172" name="Google Shape;172;p17"/>
          <p:cNvSpPr txBox="1"/>
          <p:nvPr/>
        </p:nvSpPr>
        <p:spPr>
          <a:xfrm>
            <a:off x="304800" y="2585700"/>
            <a:ext cx="5075400" cy="3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5"/>
              </a:rPr>
              <a:t>http://web.archive.org/web/20200405061401/https://medium.com/@agaiziunas/covid-19-had-us-all-fooled-but-now-we-might-have-finally-found-its-secret-91182386efcb</a:t>
            </a:r>
            <a:endParaRPr sz="1000"/>
          </a:p>
        </p:txBody>
      </p:sp>
      <p:pic>
        <p:nvPicPr>
          <p:cNvPr id="173" name="Google Shape;173;p17"/>
          <p:cNvPicPr preferRelativeResize="0"/>
          <p:nvPr/>
        </p:nvPicPr>
        <p:blipFill>
          <a:blip r:embed="rId6">
            <a:alphaModFix/>
          </a:blip>
          <a:stretch>
            <a:fillRect/>
          </a:stretch>
        </p:blipFill>
        <p:spPr>
          <a:xfrm>
            <a:off x="3401675" y="3041400"/>
            <a:ext cx="5391748" cy="1281900"/>
          </a:xfrm>
          <a:prstGeom prst="rect">
            <a:avLst/>
          </a:prstGeom>
          <a:noFill/>
          <a:ln>
            <a:noFill/>
          </a:ln>
        </p:spPr>
      </p:pic>
      <p:sp>
        <p:nvSpPr>
          <p:cNvPr id="174" name="Google Shape;174;p17"/>
          <p:cNvSpPr txBox="1"/>
          <p:nvPr/>
        </p:nvSpPr>
        <p:spPr>
          <a:xfrm>
            <a:off x="3367600" y="4216650"/>
            <a:ext cx="4884600" cy="2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7"/>
              </a:rPr>
              <a:t>https://web.archive.org/web/20200406190917/https://n5ti.com/health/1233/</a:t>
            </a:r>
            <a:endParaRPr sz="1000"/>
          </a:p>
          <a:p>
            <a:pPr indent="0" lvl="0" marL="0" rtl="0" algn="l">
              <a:spcBef>
                <a:spcPts val="0"/>
              </a:spcBef>
              <a:spcAft>
                <a:spcPts val="0"/>
              </a:spcAft>
              <a:buNone/>
            </a:pPr>
            <a:r>
              <a:t/>
            </a:r>
            <a:endParaRPr sz="1000"/>
          </a:p>
        </p:txBody>
      </p:sp>
      <p:sp>
        <p:nvSpPr>
          <p:cNvPr id="175" name="Google Shape;175;p17"/>
          <p:cNvSpPr/>
          <p:nvPr/>
        </p:nvSpPr>
        <p:spPr>
          <a:xfrm>
            <a:off x="433850" y="2018775"/>
            <a:ext cx="816000" cy="15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3536950" y="4000600"/>
            <a:ext cx="816000" cy="153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17"/>
          <p:cNvPicPr preferRelativeResize="0"/>
          <p:nvPr/>
        </p:nvPicPr>
        <p:blipFill rotWithShape="1">
          <a:blip r:embed="rId8">
            <a:alphaModFix/>
          </a:blip>
          <a:srcRect b="0" l="0" r="0" t="0"/>
          <a:stretch/>
        </p:blipFill>
        <p:spPr>
          <a:xfrm>
            <a:off x="362275" y="2244000"/>
            <a:ext cx="4884650" cy="460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8"/>
          <p:cNvSpPr txBox="1"/>
          <p:nvPr>
            <p:ph type="title"/>
          </p:nvPr>
        </p:nvSpPr>
        <p:spPr>
          <a:xfrm>
            <a:off x="271450" y="177150"/>
            <a:ext cx="86025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solidFill>
                  <a:schemeClr val="accent6"/>
                </a:solidFill>
                <a:latin typeface="Lato"/>
                <a:ea typeface="Lato"/>
                <a:cs typeface="Lato"/>
                <a:sym typeface="Lato"/>
              </a:rPr>
              <a:t>Datacraft</a:t>
            </a:r>
            <a:endParaRPr b="1">
              <a:solidFill>
                <a:schemeClr val="accent6"/>
              </a:solidFill>
              <a:latin typeface="Lato"/>
              <a:ea typeface="Lato"/>
              <a:cs typeface="Lato"/>
              <a:sym typeface="Lato"/>
            </a:endParaRPr>
          </a:p>
        </p:txBody>
      </p:sp>
      <p:sp>
        <p:nvSpPr>
          <p:cNvPr id="183" name="Google Shape;183;p18"/>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18"/>
          <p:cNvSpPr txBox="1"/>
          <p:nvPr>
            <p:ph idx="1" type="body"/>
          </p:nvPr>
        </p:nvSpPr>
        <p:spPr>
          <a:xfrm>
            <a:off x="1862775" y="1729750"/>
            <a:ext cx="5514900" cy="1834800"/>
          </a:xfrm>
          <a:prstGeom prst="rect">
            <a:avLst/>
          </a:prstGeom>
        </p:spPr>
        <p:txBody>
          <a:bodyPr anchorCtr="0" anchor="t" bIns="34275" lIns="68575" spcFirstLastPara="1" rIns="68575" wrap="square" tIns="34275">
            <a:noAutofit/>
          </a:bodyPr>
          <a:lstStyle/>
          <a:p>
            <a:pPr indent="0" lvl="0" marL="0" rtl="0" algn="just">
              <a:spcBef>
                <a:spcPts val="700"/>
              </a:spcBef>
              <a:spcAft>
                <a:spcPts val="0"/>
              </a:spcAft>
              <a:buNone/>
            </a:pPr>
            <a:r>
              <a:rPr lang="en" sz="1600">
                <a:latin typeface="Lato"/>
                <a:ea typeface="Lato"/>
                <a:cs typeface="Lato"/>
                <a:sym typeface="Lato"/>
              </a:rPr>
              <a:t>“Practices that create, rely on, or even play with the proliferation of data on social media by engaging with new computational and algorithmic mechanisms of organization and classification”</a:t>
            </a:r>
            <a:endParaRPr sz="1600">
              <a:latin typeface="Lato"/>
              <a:ea typeface="Lato"/>
              <a:cs typeface="Lato"/>
              <a:sym typeface="Lato"/>
            </a:endParaRPr>
          </a:p>
        </p:txBody>
      </p:sp>
      <p:sp>
        <p:nvSpPr>
          <p:cNvPr id="185" name="Google Shape;185;p18"/>
          <p:cNvSpPr txBox="1"/>
          <p:nvPr/>
        </p:nvSpPr>
        <p:spPr>
          <a:xfrm>
            <a:off x="304800" y="4343400"/>
            <a:ext cx="8493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accent6"/>
                </a:solidFill>
              </a:rPr>
              <a:t>Acker, A. (2018). Data Craft: The manipulation of social media metadata. Data &amp; Society. </a:t>
            </a:r>
            <a:r>
              <a:rPr lang="en" sz="1200" u="sng">
                <a:solidFill>
                  <a:schemeClr val="hlink"/>
                </a:solidFill>
                <a:hlinkClick r:id="rId3"/>
              </a:rPr>
              <a:t>https://datasociety.net/output/data-craft/</a:t>
            </a:r>
            <a:endParaRPr sz="1200">
              <a:solidFill>
                <a:schemeClr val="accent6"/>
              </a:solidFill>
            </a:endParaRPr>
          </a:p>
          <a:p>
            <a:pPr indent="0" lvl="0" marL="0" rtl="0" algn="l">
              <a:spcBef>
                <a:spcPts val="0"/>
              </a:spcBef>
              <a:spcAft>
                <a:spcPts val="0"/>
              </a:spcAft>
              <a:buNone/>
            </a:pPr>
            <a:r>
              <a:t/>
            </a:r>
            <a:endParaRPr sz="1200">
              <a:solidFill>
                <a:schemeClr val="accent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title"/>
          </p:nvPr>
        </p:nvSpPr>
        <p:spPr>
          <a:xfrm>
            <a:off x="800100" y="100945"/>
            <a:ext cx="75438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Research Questions</a:t>
            </a:r>
            <a:endParaRPr b="1">
              <a:latin typeface="Lato"/>
              <a:ea typeface="Lato"/>
              <a:cs typeface="Lato"/>
              <a:sym typeface="Lato"/>
            </a:endParaRPr>
          </a:p>
        </p:txBody>
      </p:sp>
      <p:sp>
        <p:nvSpPr>
          <p:cNvPr id="191" name="Google Shape;191;p19"/>
          <p:cNvSpPr txBox="1"/>
          <p:nvPr>
            <p:ph idx="1" type="body"/>
          </p:nvPr>
        </p:nvSpPr>
        <p:spPr>
          <a:xfrm>
            <a:off x="1060825" y="1120150"/>
            <a:ext cx="7184700" cy="1875300"/>
          </a:xfrm>
          <a:prstGeom prst="rect">
            <a:avLst/>
          </a:prstGeom>
        </p:spPr>
        <p:txBody>
          <a:bodyPr anchorCtr="0" anchor="t" bIns="34275" lIns="68575" spcFirstLastPara="1" rIns="68575" wrap="square" tIns="34275">
            <a:noAutofit/>
          </a:bodyPr>
          <a:lstStyle/>
          <a:p>
            <a:pPr indent="-336550" lvl="0" marL="457200" rtl="0" algn="just">
              <a:spcBef>
                <a:spcPts val="700"/>
              </a:spcBef>
              <a:spcAft>
                <a:spcPts val="0"/>
              </a:spcAft>
              <a:buClr>
                <a:srgbClr val="FF0000"/>
              </a:buClr>
              <a:buSzPts val="1700"/>
              <a:buFont typeface="Lato"/>
              <a:buAutoNum type="arabicPeriod"/>
            </a:pPr>
            <a:r>
              <a:rPr lang="en" sz="1400">
                <a:solidFill>
                  <a:srgbClr val="FF0000"/>
                </a:solidFill>
                <a:latin typeface="Lato"/>
                <a:ea typeface="Lato"/>
                <a:cs typeface="Lato"/>
                <a:sym typeface="Lato"/>
              </a:rPr>
              <a:t>How is health misinformation being archived, weaponized, and propagated online? </a:t>
            </a:r>
            <a:endParaRPr sz="1400">
              <a:solidFill>
                <a:srgbClr val="FF0000"/>
              </a:solidFill>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What does provenance information from web archives reveal about the spread and moderation of harmful content in platforms?</a:t>
            </a:r>
            <a:endParaRPr sz="1400">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What do these web archiving tactics reveal about information practices during pandemic?</a:t>
            </a:r>
            <a:endParaRPr sz="1400">
              <a:latin typeface="Lato"/>
              <a:ea typeface="Lato"/>
              <a:cs typeface="Lato"/>
              <a:sym typeface="Lato"/>
            </a:endParaRPr>
          </a:p>
          <a:p>
            <a:pPr indent="0" lvl="0" marL="0" rtl="0" algn="just">
              <a:spcBef>
                <a:spcPts val="700"/>
              </a:spcBef>
              <a:spcAft>
                <a:spcPts val="0"/>
              </a:spcAft>
              <a:buNone/>
            </a:pPr>
            <a:r>
              <a:t/>
            </a:r>
            <a:endParaRPr sz="1400">
              <a:latin typeface="Lato"/>
              <a:ea typeface="Lato"/>
              <a:cs typeface="Lato"/>
              <a:sym typeface="Lato"/>
            </a:endParaRPr>
          </a:p>
          <a:p>
            <a:pPr indent="-336550" lvl="0" marL="457200" rtl="0" algn="just">
              <a:spcBef>
                <a:spcPts val="700"/>
              </a:spcBef>
              <a:spcAft>
                <a:spcPts val="0"/>
              </a:spcAft>
              <a:buSzPts val="1700"/>
              <a:buFont typeface="Lato"/>
              <a:buAutoNum type="arabicPeriod"/>
            </a:pPr>
            <a:r>
              <a:rPr lang="en" sz="1400">
                <a:latin typeface="Lato"/>
                <a:ea typeface="Lato"/>
                <a:cs typeface="Lato"/>
                <a:sym typeface="Lato"/>
              </a:rPr>
              <a:t>How does screensampling extend the propagation of health misinformation beyond trackable metrics?</a:t>
            </a:r>
            <a:endParaRPr sz="1400">
              <a:latin typeface="Lato"/>
              <a:ea typeface="Lato"/>
              <a:cs typeface="Lato"/>
              <a:sym typeface="Lato"/>
            </a:endParaRPr>
          </a:p>
          <a:p>
            <a:pPr indent="0" lvl="0" marL="457200" rtl="0" algn="just">
              <a:spcBef>
                <a:spcPts val="700"/>
              </a:spcBef>
              <a:spcAft>
                <a:spcPts val="0"/>
              </a:spcAft>
              <a:buNone/>
            </a:pPr>
            <a:r>
              <a:t/>
            </a:r>
            <a:endParaRPr sz="1400">
              <a:latin typeface="Lato"/>
              <a:ea typeface="Lato"/>
              <a:cs typeface="Lato"/>
              <a:sym typeface="Lato"/>
            </a:endParaRPr>
          </a:p>
        </p:txBody>
      </p:sp>
      <p:sp>
        <p:nvSpPr>
          <p:cNvPr id="192" name="Google Shape;192;p19"/>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ph type="title"/>
          </p:nvPr>
        </p:nvSpPr>
        <p:spPr>
          <a:xfrm>
            <a:off x="266700" y="100950"/>
            <a:ext cx="86283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TimeMap of the original </a:t>
            </a:r>
            <a:r>
              <a:rPr b="1" lang="en">
                <a:latin typeface="Lato"/>
                <a:ea typeface="Lato"/>
                <a:cs typeface="Lato"/>
                <a:sym typeface="Lato"/>
              </a:rPr>
              <a:t>article</a:t>
            </a:r>
            <a:endParaRPr b="1">
              <a:latin typeface="Lato"/>
              <a:ea typeface="Lato"/>
              <a:cs typeface="Lato"/>
              <a:sym typeface="Lato"/>
            </a:endParaRPr>
          </a:p>
        </p:txBody>
      </p:sp>
      <p:sp>
        <p:nvSpPr>
          <p:cNvPr id="198" name="Google Shape;198;p20"/>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99" name="Google Shape;199;p20"/>
          <p:cNvPicPr preferRelativeResize="0"/>
          <p:nvPr/>
        </p:nvPicPr>
        <p:blipFill>
          <a:blip r:embed="rId3">
            <a:alphaModFix/>
          </a:blip>
          <a:stretch>
            <a:fillRect/>
          </a:stretch>
        </p:blipFill>
        <p:spPr>
          <a:xfrm>
            <a:off x="1693925" y="1009176"/>
            <a:ext cx="6062949" cy="3773675"/>
          </a:xfrm>
          <a:prstGeom prst="rect">
            <a:avLst/>
          </a:prstGeom>
          <a:noFill/>
          <a:ln>
            <a:noFill/>
          </a:ln>
        </p:spPr>
      </p:pic>
      <p:sp>
        <p:nvSpPr>
          <p:cNvPr id="200" name="Google Shape;200;p20"/>
          <p:cNvSpPr/>
          <p:nvPr/>
        </p:nvSpPr>
        <p:spPr>
          <a:xfrm>
            <a:off x="2651800" y="1178325"/>
            <a:ext cx="4273500" cy="14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3862850" y="1371000"/>
            <a:ext cx="354900" cy="7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285375" y="177150"/>
            <a:ext cx="8588700" cy="10287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n">
                <a:latin typeface="Lato"/>
                <a:ea typeface="Lato"/>
                <a:cs typeface="Lato"/>
                <a:sym typeface="Lato"/>
              </a:rPr>
              <a:t>Web Archiving Techniques: Macro and Micro</a:t>
            </a:r>
            <a:endParaRPr b="1">
              <a:latin typeface="Lato"/>
              <a:ea typeface="Lato"/>
              <a:cs typeface="Lato"/>
              <a:sym typeface="Lato"/>
            </a:endParaRPr>
          </a:p>
        </p:txBody>
      </p:sp>
      <p:sp>
        <p:nvSpPr>
          <p:cNvPr id="207" name="Google Shape;207;p21"/>
          <p:cNvSpPr txBox="1"/>
          <p:nvPr>
            <p:ph idx="1" type="body"/>
          </p:nvPr>
        </p:nvSpPr>
        <p:spPr>
          <a:xfrm>
            <a:off x="619075" y="1037000"/>
            <a:ext cx="3736500" cy="2659500"/>
          </a:xfrm>
          <a:prstGeom prst="rect">
            <a:avLst/>
          </a:prstGeom>
          <a:solidFill>
            <a:srgbClr val="EFEFEF"/>
          </a:solidFill>
        </p:spPr>
        <p:txBody>
          <a:bodyPr anchorCtr="0" anchor="t" bIns="34275" lIns="68575" spcFirstLastPara="1" rIns="68575" wrap="square" tIns="34275">
            <a:noAutofit/>
          </a:bodyPr>
          <a:lstStyle/>
          <a:p>
            <a:pPr indent="0" lvl="0" marL="0" rtl="0" algn="ctr">
              <a:spcBef>
                <a:spcPts val="700"/>
              </a:spcBef>
              <a:spcAft>
                <a:spcPts val="0"/>
              </a:spcAft>
              <a:buNone/>
            </a:pPr>
            <a:r>
              <a:rPr b="1" lang="en">
                <a:highlight>
                  <a:srgbClr val="9FC5E8"/>
                </a:highlight>
                <a:latin typeface="Lato"/>
                <a:ea typeface="Lato"/>
                <a:cs typeface="Lato"/>
                <a:sym typeface="Lato"/>
              </a:rPr>
              <a:t>Macro Efforts</a:t>
            </a:r>
            <a:endParaRPr b="1">
              <a:highlight>
                <a:srgbClr val="9FC5E8"/>
              </a:highlight>
              <a:latin typeface="Lato"/>
              <a:ea typeface="Lato"/>
              <a:cs typeface="Lato"/>
              <a:sym typeface="Lato"/>
            </a:endParaRPr>
          </a:p>
          <a:p>
            <a:pPr indent="-298450" lvl="0" marL="457200" rtl="0" algn="l">
              <a:spcBef>
                <a:spcPts val="700"/>
              </a:spcBef>
              <a:spcAft>
                <a:spcPts val="0"/>
              </a:spcAft>
              <a:buSzPts val="1100"/>
              <a:buFont typeface="Lato"/>
              <a:buChar char="●"/>
            </a:pPr>
            <a:r>
              <a:rPr lang="en">
                <a:latin typeface="Lato"/>
                <a:ea typeface="Lato"/>
                <a:cs typeface="Lato"/>
                <a:sym typeface="Lato"/>
              </a:rPr>
              <a:t>Carried out on a large scale, by large information institutions. </a:t>
            </a:r>
            <a:endParaRPr>
              <a:latin typeface="Lato"/>
              <a:ea typeface="Lato"/>
              <a:cs typeface="Lato"/>
              <a:sym typeface="Lato"/>
            </a:endParaRPr>
          </a:p>
          <a:p>
            <a:pPr indent="0" lvl="0" marL="0" rtl="0" algn="l">
              <a:spcBef>
                <a:spcPts val="700"/>
              </a:spcBef>
              <a:spcAft>
                <a:spcPts val="0"/>
              </a:spcAft>
              <a:buNone/>
            </a:pPr>
            <a:r>
              <a:t/>
            </a:r>
            <a:endParaRPr>
              <a:latin typeface="Lato"/>
              <a:ea typeface="Lato"/>
              <a:cs typeface="Lato"/>
              <a:sym typeface="Lato"/>
            </a:endParaRPr>
          </a:p>
          <a:p>
            <a:pPr indent="-298450" lvl="0" marL="457200" rtl="0" algn="l">
              <a:spcBef>
                <a:spcPts val="700"/>
              </a:spcBef>
              <a:spcAft>
                <a:spcPts val="0"/>
              </a:spcAft>
              <a:buSzPts val="1100"/>
              <a:buFont typeface="Lato"/>
              <a:buChar char="●"/>
            </a:pPr>
            <a:r>
              <a:rPr lang="en">
                <a:latin typeface="Lato"/>
                <a:ea typeface="Lato"/>
                <a:cs typeface="Lato"/>
                <a:sym typeface="Lato"/>
              </a:rPr>
              <a:t>Relying on web crawling.</a:t>
            </a:r>
            <a:endParaRPr>
              <a:latin typeface="Lato"/>
              <a:ea typeface="Lato"/>
              <a:cs typeface="Lato"/>
              <a:sym typeface="Lato"/>
            </a:endParaRPr>
          </a:p>
          <a:p>
            <a:pPr indent="-298450" lvl="1" marL="914400" rtl="0" algn="l">
              <a:spcBef>
                <a:spcPts val="0"/>
              </a:spcBef>
              <a:spcAft>
                <a:spcPts val="0"/>
              </a:spcAft>
              <a:buSzPts val="1100"/>
              <a:buFont typeface="Lato"/>
              <a:buChar char="○"/>
            </a:pPr>
            <a:r>
              <a:rPr lang="en" sz="1100">
                <a:latin typeface="Lato"/>
                <a:ea typeface="Lato"/>
                <a:cs typeface="Lato"/>
                <a:sym typeface="Lato"/>
              </a:rPr>
              <a:t>Generating “seed lists” </a:t>
            </a:r>
            <a:endParaRPr sz="1100">
              <a:latin typeface="Lato"/>
              <a:ea typeface="Lato"/>
              <a:cs typeface="Lato"/>
              <a:sym typeface="Lato"/>
            </a:endParaRPr>
          </a:p>
          <a:p>
            <a:pPr indent="-298450" lvl="1" marL="914400" rtl="0" algn="l">
              <a:spcBef>
                <a:spcPts val="0"/>
              </a:spcBef>
              <a:spcAft>
                <a:spcPts val="0"/>
              </a:spcAft>
              <a:buSzPts val="1100"/>
              <a:buFont typeface="Lato"/>
              <a:buChar char="○"/>
            </a:pPr>
            <a:r>
              <a:rPr lang="en" sz="1100">
                <a:latin typeface="Lato"/>
                <a:ea typeface="Lato"/>
                <a:cs typeface="Lato"/>
                <a:sym typeface="Lato"/>
              </a:rPr>
              <a:t>Automated routine</a:t>
            </a:r>
            <a:endParaRPr sz="1100">
              <a:latin typeface="Lato"/>
              <a:ea typeface="Lato"/>
              <a:cs typeface="Lato"/>
              <a:sym typeface="Lato"/>
            </a:endParaRPr>
          </a:p>
          <a:p>
            <a:pPr indent="-298450" lvl="1" marL="914400" rtl="0" algn="l">
              <a:spcBef>
                <a:spcPts val="0"/>
              </a:spcBef>
              <a:spcAft>
                <a:spcPts val="0"/>
              </a:spcAft>
              <a:buSzPts val="1100"/>
              <a:buFont typeface="Lato"/>
              <a:buChar char="○"/>
            </a:pPr>
            <a:r>
              <a:rPr lang="en" sz="1100">
                <a:latin typeface="Lato"/>
                <a:ea typeface="Lato"/>
                <a:cs typeface="Lato"/>
                <a:sym typeface="Lato"/>
              </a:rPr>
              <a:t>Repeated crawls to build robust, comprehensive snapshots of the quickly changing web.</a:t>
            </a:r>
            <a:endParaRPr sz="1100">
              <a:latin typeface="Lato"/>
              <a:ea typeface="Lato"/>
              <a:cs typeface="Lato"/>
              <a:sym typeface="Lato"/>
            </a:endParaRPr>
          </a:p>
          <a:p>
            <a:pPr indent="0" lvl="0" marL="0" rtl="0" algn="l">
              <a:spcBef>
                <a:spcPts val="700"/>
              </a:spcBef>
              <a:spcAft>
                <a:spcPts val="0"/>
              </a:spcAft>
              <a:buNone/>
            </a:pPr>
            <a:r>
              <a:t/>
            </a:r>
            <a:endParaRPr>
              <a:latin typeface="Lato"/>
              <a:ea typeface="Lato"/>
              <a:cs typeface="Lato"/>
              <a:sym typeface="Lato"/>
            </a:endParaRPr>
          </a:p>
          <a:p>
            <a:pPr indent="0" lvl="0" marL="0" rtl="0" algn="l">
              <a:spcBef>
                <a:spcPts val="700"/>
              </a:spcBef>
              <a:spcAft>
                <a:spcPts val="0"/>
              </a:spcAft>
              <a:buNone/>
            </a:pPr>
            <a:r>
              <a:t/>
            </a:r>
            <a:endParaRPr>
              <a:latin typeface="Lato"/>
              <a:ea typeface="Lato"/>
              <a:cs typeface="Lato"/>
              <a:sym typeface="Lato"/>
            </a:endParaRPr>
          </a:p>
        </p:txBody>
      </p:sp>
      <p:sp>
        <p:nvSpPr>
          <p:cNvPr id="208" name="Google Shape;208;p21"/>
          <p:cNvSpPr txBox="1"/>
          <p:nvPr>
            <p:ph idx="12" type="sldNum"/>
          </p:nvPr>
        </p:nvSpPr>
        <p:spPr>
          <a:xfrm>
            <a:off x="7984875" y="4393623"/>
            <a:ext cx="816000" cy="406800"/>
          </a:xfrm>
          <a:prstGeom prst="rect">
            <a:avLst/>
          </a:prstGeom>
        </p:spPr>
        <p:txBody>
          <a:bodyPr anchorCtr="0" anchor="b"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09" name="Google Shape;209;p21"/>
          <p:cNvSpPr txBox="1"/>
          <p:nvPr>
            <p:ph idx="1" type="body"/>
          </p:nvPr>
        </p:nvSpPr>
        <p:spPr>
          <a:xfrm>
            <a:off x="4914900" y="1043950"/>
            <a:ext cx="3714600" cy="2659500"/>
          </a:xfrm>
          <a:prstGeom prst="rect">
            <a:avLst/>
          </a:prstGeom>
          <a:solidFill>
            <a:srgbClr val="EFEFEF"/>
          </a:solidFill>
        </p:spPr>
        <p:txBody>
          <a:bodyPr anchorCtr="0" anchor="t" bIns="34275" lIns="68575" spcFirstLastPara="1" rIns="68575" wrap="square" tIns="34275">
            <a:noAutofit/>
          </a:bodyPr>
          <a:lstStyle/>
          <a:p>
            <a:pPr indent="0" lvl="0" marL="0" rtl="0" algn="ctr">
              <a:spcBef>
                <a:spcPts val="700"/>
              </a:spcBef>
              <a:spcAft>
                <a:spcPts val="0"/>
              </a:spcAft>
              <a:buNone/>
            </a:pPr>
            <a:r>
              <a:rPr b="1" lang="en">
                <a:highlight>
                  <a:srgbClr val="9FC5E8"/>
                </a:highlight>
                <a:latin typeface="Lato"/>
                <a:ea typeface="Lato"/>
                <a:cs typeface="Lato"/>
                <a:sym typeface="Lato"/>
              </a:rPr>
              <a:t>Micro Efforts</a:t>
            </a:r>
            <a:endParaRPr b="1">
              <a:highlight>
                <a:srgbClr val="9FC5E8"/>
              </a:highlight>
              <a:latin typeface="Lato"/>
              <a:ea typeface="Lato"/>
              <a:cs typeface="Lato"/>
              <a:sym typeface="Lato"/>
            </a:endParaRPr>
          </a:p>
          <a:p>
            <a:pPr indent="-317500" lvl="0" marL="457200" rtl="0" algn="l">
              <a:spcBef>
                <a:spcPts val="700"/>
              </a:spcBef>
              <a:spcAft>
                <a:spcPts val="0"/>
              </a:spcAft>
              <a:buSzPts val="1400"/>
              <a:buFont typeface="Lato"/>
              <a:buChar char="●"/>
            </a:pPr>
            <a:r>
              <a:rPr lang="en">
                <a:latin typeface="Lato"/>
                <a:ea typeface="Lato"/>
                <a:cs typeface="Lato"/>
                <a:sym typeface="Lato"/>
              </a:rPr>
              <a:t>Carried out on a small scale, by individuals or small groups around an event, social movement, or emerging behavior.</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More targeted and less routine. </a:t>
            </a:r>
            <a:endParaRPr>
              <a:latin typeface="Lato"/>
              <a:ea typeface="Lato"/>
              <a:cs typeface="Lato"/>
              <a:sym typeface="Lato"/>
            </a:endParaRPr>
          </a:p>
          <a:p>
            <a:pPr indent="0" lvl="0" marL="457200" rtl="0" algn="l">
              <a:spcBef>
                <a:spcPts val="700"/>
              </a:spcBef>
              <a:spcAft>
                <a:spcPts val="0"/>
              </a:spcAft>
              <a:buNone/>
            </a:pPr>
            <a:r>
              <a:t/>
            </a:r>
            <a:endParaRPr>
              <a:latin typeface="Lato"/>
              <a:ea typeface="Lato"/>
              <a:cs typeface="Lato"/>
              <a:sym typeface="Lato"/>
            </a:endParaRPr>
          </a:p>
          <a:p>
            <a:pPr indent="-317500" lvl="0" marL="457200" rtl="0" algn="l">
              <a:spcBef>
                <a:spcPts val="700"/>
              </a:spcBef>
              <a:spcAft>
                <a:spcPts val="0"/>
              </a:spcAft>
              <a:buSzPts val="1400"/>
              <a:buFont typeface="Lato"/>
              <a:buChar char="●"/>
            </a:pPr>
            <a:r>
              <a:rPr lang="en">
                <a:latin typeface="Lato"/>
                <a:ea typeface="Lato"/>
                <a:cs typeface="Lato"/>
                <a:sym typeface="Lato"/>
              </a:rPr>
              <a:t>Not limited to search engine indexed websites. Include individual web pages saved through “</a:t>
            </a:r>
            <a:r>
              <a:rPr lang="en">
                <a:latin typeface="Lato"/>
                <a:ea typeface="Lato"/>
                <a:cs typeface="Lato"/>
                <a:sym typeface="Lato"/>
              </a:rPr>
              <a:t>Save Page Now”.</a:t>
            </a:r>
            <a:endParaRPr>
              <a:latin typeface="Lato"/>
              <a:ea typeface="Lato"/>
              <a:cs typeface="Lato"/>
              <a:sym typeface="Lato"/>
            </a:endParaRPr>
          </a:p>
          <a:p>
            <a:pPr indent="0" lvl="0" marL="0" rtl="0" algn="l">
              <a:spcBef>
                <a:spcPts val="700"/>
              </a:spcBef>
              <a:spcAft>
                <a:spcPts val="0"/>
              </a:spcAft>
              <a:buNone/>
            </a:pPr>
            <a:r>
              <a:t/>
            </a:r>
            <a:endParaRPr>
              <a:latin typeface="Lato"/>
              <a:ea typeface="Lato"/>
              <a:cs typeface="Lato"/>
              <a:sym typeface="Lato"/>
            </a:endParaRPr>
          </a:p>
          <a:p>
            <a:pPr indent="0" lvl="0" marL="0" rtl="0" algn="l">
              <a:spcBef>
                <a:spcPts val="700"/>
              </a:spcBef>
              <a:spcAft>
                <a:spcPts val="0"/>
              </a:spcAft>
              <a:buNone/>
            </a:pPr>
            <a:r>
              <a:t/>
            </a:r>
            <a:endParaRPr>
              <a:latin typeface="Lato"/>
              <a:ea typeface="Lato"/>
              <a:cs typeface="Lato"/>
              <a:sym typeface="Lato"/>
            </a:endParaRPr>
          </a:p>
          <a:p>
            <a:pPr indent="0" lvl="0" marL="0" rtl="0" algn="l">
              <a:spcBef>
                <a:spcPts val="700"/>
              </a:spcBef>
              <a:spcAft>
                <a:spcPts val="0"/>
              </a:spcAft>
              <a:buNone/>
            </a:pPr>
            <a:r>
              <a:t/>
            </a:r>
            <a:endParaRPr>
              <a:latin typeface="Lato"/>
              <a:ea typeface="Lato"/>
              <a:cs typeface="Lato"/>
              <a:sym typeface="Lato"/>
            </a:endParaRPr>
          </a:p>
        </p:txBody>
      </p:sp>
      <p:sp>
        <p:nvSpPr>
          <p:cNvPr id="210" name="Google Shape;210;p21"/>
          <p:cNvSpPr txBox="1"/>
          <p:nvPr/>
        </p:nvSpPr>
        <p:spPr>
          <a:xfrm>
            <a:off x="618725" y="3827775"/>
            <a:ext cx="8010900" cy="6198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400"/>
              </a:spcBef>
              <a:spcAft>
                <a:spcPts val="0"/>
              </a:spcAft>
              <a:buNone/>
            </a:pPr>
            <a:r>
              <a:rPr b="1" lang="en" sz="1300">
                <a:solidFill>
                  <a:schemeClr val="dk1"/>
                </a:solidFill>
                <a:highlight>
                  <a:srgbClr val="CFE2F3"/>
                </a:highlight>
                <a:latin typeface="Lato"/>
                <a:ea typeface="Lato"/>
                <a:cs typeface="Lato"/>
                <a:sym typeface="Lato"/>
              </a:rPr>
              <a:t>Finding:</a:t>
            </a:r>
            <a:r>
              <a:rPr lang="en" sz="1300">
                <a:solidFill>
                  <a:schemeClr val="dk1"/>
                </a:solidFill>
                <a:highlight>
                  <a:srgbClr val="CFE2F3"/>
                </a:highlight>
                <a:latin typeface="Lato"/>
                <a:ea typeface="Lato"/>
                <a:cs typeface="Lato"/>
                <a:sym typeface="Lato"/>
              </a:rPr>
              <a:t> Both macro tools and micro tools are overlapping to shape COVID-19  publics  and  spread  misinformation  across  social platforms,  which  are  increasingly  used  as  public information infrastructures.</a:t>
            </a:r>
            <a:endParaRPr sz="1300">
              <a:solidFill>
                <a:schemeClr val="dk1"/>
              </a:solidFill>
              <a:highlight>
                <a:srgbClr val="CFE2F3"/>
              </a:highlight>
              <a:latin typeface="Lato"/>
              <a:ea typeface="Lato"/>
              <a:cs typeface="Lato"/>
              <a:sym typeface="Lato"/>
            </a:endParaRPr>
          </a:p>
        </p:txBody>
      </p:sp>
      <p:sp>
        <p:nvSpPr>
          <p:cNvPr id="211" name="Google Shape;211;p21"/>
          <p:cNvSpPr txBox="1"/>
          <p:nvPr/>
        </p:nvSpPr>
        <p:spPr>
          <a:xfrm>
            <a:off x="228600" y="4572000"/>
            <a:ext cx="74472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accent6"/>
                </a:solidFill>
              </a:rPr>
              <a:t>Brügger, N. (2018). Web history and social media. Sage Handbook of Social Media, 196–212.</a:t>
            </a:r>
            <a:endParaRPr sz="1000">
              <a:solidFill>
                <a:schemeClr val="accent6"/>
              </a:solidFill>
            </a:endParaRPr>
          </a:p>
          <a:p>
            <a:pPr indent="0" lvl="0" marL="0" rtl="0" algn="l">
              <a:spcBef>
                <a:spcPts val="0"/>
              </a:spcBef>
              <a:spcAft>
                <a:spcPts val="0"/>
              </a:spcAft>
              <a:buNone/>
            </a:pPr>
            <a:r>
              <a:t/>
            </a:r>
            <a:endParaRPr sz="1000">
              <a:solidFill>
                <a:schemeClr val="accent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avonVTI">
  <a:themeElements>
    <a:clrScheme name="Custom 6">
      <a:dk1>
        <a:srgbClr val="14496F"/>
      </a:dk1>
      <a:lt1>
        <a:srgbClr val="FFFFFF"/>
      </a:lt1>
      <a:dk2>
        <a:srgbClr val="373545"/>
      </a:dk2>
      <a:lt2>
        <a:srgbClr val="FFFFFF"/>
      </a:lt2>
      <a:accent1>
        <a:srgbClr val="14496F"/>
      </a:accent1>
      <a:accent2>
        <a:srgbClr val="14496F"/>
      </a:accent2>
      <a:accent3>
        <a:srgbClr val="14496F"/>
      </a:accent3>
      <a:accent4>
        <a:srgbClr val="14496F"/>
      </a:accent4>
      <a:accent5>
        <a:srgbClr val="14496F"/>
      </a:accent5>
      <a:accent6>
        <a:srgbClr val="1C6294"/>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